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embeddedFontLst>
    <p:embeddedFont>
      <p:font typeface="Calibri Light" panose="020F0302020204030204" pitchFamily="34" charset="0"/>
      <p:regular r:id="rId15"/>
      <p:italic r:id="rId16"/>
    </p:embeddedFont>
    <p:embeddedFont>
      <p:font typeface="Algerian" panose="04020705040A02060702" pitchFamily="82" charset="0"/>
      <p:regular r:id="rId17"/>
    </p:embeddedFont>
    <p:embeddedFont>
      <p:font typeface="Tahoma" panose="020B0604030504040204" pitchFamily="34" charset="0"/>
      <p:regular r:id="rId18"/>
      <p:bold r:id="rId19"/>
    </p:embeddedFont>
    <p:embeddedFont>
      <p:font typeface="Roboto" panose="020B0604020202020204" charset="0"/>
      <p:regular r:id="rId20"/>
      <p:bold r:id="rId21"/>
      <p:italic r:id="rId22"/>
      <p:boldItalic r:id="rId23"/>
    </p:embeddedFont>
    <p:embeddedFont>
      <p:font typeface="Lato"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nnxFDgzOZFlyWl0Z8eO/47DEr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682912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mmunizationmanagers.org/resources/aim-position-on-school-requirement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health.ny.gov/prevention/immunization/providers/pharmacists_as_immunizers.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117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cc94dbec51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2cc94dbec51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09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6e44e6ea7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6e44e6ea7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https://www.immunizationmanagers.org/resources/aim-position-on-school-requirements/</a:t>
            </a:r>
            <a:endParaRPr/>
          </a:p>
        </p:txBody>
      </p:sp>
      <p:sp>
        <p:nvSpPr>
          <p:cNvPr id="151" name="Google Shape;151;g26e44e6ea7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226452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d5b111e76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d5b111e76_2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2cd5b111e76_2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720076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212121"/>
              </a:buClr>
              <a:buSzPts val="1200"/>
              <a:buFont typeface="Arial"/>
              <a:buNone/>
            </a:pPr>
            <a:r>
              <a:rPr lang="en-US" sz="1200" b="0" i="0" u="none" strike="noStrike" cap="none">
                <a:solidFill>
                  <a:srgbClr val="212121"/>
                </a:solidFill>
                <a:latin typeface="Arial"/>
                <a:ea typeface="Arial"/>
                <a:cs typeface="Arial"/>
                <a:sym typeface="Arial"/>
              </a:rPr>
              <a:t>HPV vaccination rates have consistently fallen behind those of other adolescent vaccines, exacerbated by disruptions in routine childhood vaccine delivery caused by the coronavirus disease pandemic. Efforts to bolster HPV vaccination coverage in schools have involved implementing evidence-based practices and interventions, including provider education, incentives, school outreach, and employing multidisciplinary approaches.</a:t>
            </a:r>
            <a:endParaRPr sz="105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12121"/>
              </a:buClr>
              <a:buSzPts val="1200"/>
              <a:buFont typeface="Arial"/>
              <a:buNone/>
            </a:pPr>
            <a:r>
              <a:rPr lang="en-US" sz="1200" b="0" i="0" u="none" strike="noStrike" cap="none">
                <a:solidFill>
                  <a:srgbClr val="212121"/>
                </a:solidFill>
                <a:latin typeface="Arial"/>
                <a:ea typeface="Arial"/>
                <a:cs typeface="Arial"/>
                <a:sym typeface="Arial"/>
              </a:rPr>
              <a:t>However, current interventions yield only marginal increases in vaccination coverage and necessitate frequent reinforcement. To address this challenge effectively, additional multi-faceted approaches pertaining to HPV vaccine access and uptake are necessary. Potential strategies encompass HPV vaccination mandates for school entry, expanding adolescent consent for vaccination, and facilitating pharmacist-administered vaccination.</a:t>
            </a:r>
            <a:endParaRPr sz="105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12121"/>
              </a:buClr>
              <a:buSzPts val="1200"/>
              <a:buFont typeface="Arial"/>
              <a:buNone/>
            </a:pPr>
            <a:r>
              <a:rPr lang="en-US" sz="1200" b="0" i="0" u="none" strike="noStrike" cap="none">
                <a:solidFill>
                  <a:srgbClr val="212121"/>
                </a:solidFill>
                <a:latin typeface="Arial"/>
                <a:ea typeface="Arial"/>
                <a:cs typeface="Arial"/>
                <a:sym typeface="Arial"/>
              </a:rPr>
              <a:t>For HPV-related policies to succeed, various conditions must be met, including adequate vaccine coverage and funding through programs like the Vaccines For Children (VFC) initiative, public acceptance of vaccine efficacy and safety, incorporation of the vaccine into immunization information systems, and endorsement from physicians/providers, alongside potential vaccine mandates.</a:t>
            </a:r>
            <a:endParaRPr sz="1050" b="0" i="0" u="none" strike="noStrike" cap="none">
              <a:solidFill>
                <a:srgbClr val="000000"/>
              </a:solidFill>
              <a:latin typeface="Times New Roman"/>
              <a:ea typeface="Times New Roman"/>
              <a:cs typeface="Times New Roman"/>
              <a:sym typeface="Times New Roman"/>
            </a:endParaRPr>
          </a:p>
          <a:p>
            <a:pPr marL="0" marR="0" lvl="0" indent="0" algn="just" rtl="0">
              <a:lnSpc>
                <a:spcPct val="107000"/>
              </a:lnSpc>
              <a:spcBef>
                <a:spcPts val="0"/>
              </a:spcBef>
              <a:spcAft>
                <a:spcPts val="0"/>
              </a:spcAft>
              <a:buClr>
                <a:srgbClr val="212121"/>
              </a:buClr>
              <a:buSzPts val="1200"/>
              <a:buFont typeface="Arial"/>
              <a:buNone/>
            </a:pPr>
            <a:r>
              <a:rPr lang="en-US" sz="1200" b="0" i="0" u="none" strike="noStrike" cap="none">
                <a:solidFill>
                  <a:srgbClr val="212121"/>
                </a:solidFill>
                <a:latin typeface="Arial"/>
                <a:ea typeface="Arial"/>
                <a:cs typeface="Arial"/>
                <a:sym typeface="Arial"/>
              </a:rPr>
              <a:t>Nonetheless, a comprehensive evaluation of vaccine mandates is crucial, considering diverse factors such as epidemiological, economic, and ethical considerations. Careful implementation is essential to prevent undermining support for immunization programs and to uphold the progress achieved through existing policies and initiatives.</a:t>
            </a:r>
            <a:endParaRPr sz="1000" b="0" i="0" u="none" strike="noStrike" cap="none">
              <a:solidFill>
                <a:srgbClr val="000000"/>
              </a:solidFill>
              <a:latin typeface="Arial"/>
              <a:ea typeface="Arial"/>
              <a:cs typeface="Arial"/>
              <a:sym typeface="Arial"/>
            </a:endParaRPr>
          </a:p>
          <a:p>
            <a:pPr marL="0" marR="0" lvl="0" indent="0" algn="just" rtl="0">
              <a:lnSpc>
                <a:spcPct val="107000"/>
              </a:lnSpc>
              <a:spcBef>
                <a:spcPts val="800"/>
              </a:spcBef>
              <a:spcAft>
                <a:spcPts val="0"/>
              </a:spcAft>
              <a:buClr>
                <a:srgbClr val="0000FF"/>
              </a:buClr>
              <a:buSzPts val="1000"/>
              <a:buFont typeface="Arial"/>
              <a:buNone/>
            </a:pPr>
            <a:r>
              <a:rPr lang="en-US" sz="1000" b="0" i="0" u="sng" strike="noStrike" cap="none">
                <a:solidFill>
                  <a:srgbClr val="0000FF"/>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https://www.immunizationmanagers.org/resources/aim-position-on-school-requirements/</a:t>
            </a:r>
            <a:endParaRPr sz="1000" b="0" i="0" u="none" strike="noStrike" cap="none">
              <a:solidFill>
                <a:srgbClr val="000000"/>
              </a:solidFill>
              <a:latin typeface="Arial"/>
              <a:ea typeface="Arial"/>
              <a:cs typeface="Arial"/>
              <a:sym typeface="Arial"/>
            </a:endParaRPr>
          </a:p>
          <a:p>
            <a:pPr marL="0" marR="0" lvl="0" indent="0" algn="just" rtl="0">
              <a:lnSpc>
                <a:spcPct val="107000"/>
              </a:lnSpc>
              <a:spcBef>
                <a:spcPts val="800"/>
              </a:spcBef>
              <a:spcAft>
                <a:spcPts val="0"/>
              </a:spcAft>
              <a:buClr>
                <a:srgbClr val="0000FF"/>
              </a:buClr>
              <a:buSzPts val="1000"/>
              <a:buFont typeface="Arial"/>
              <a:buNone/>
            </a:pPr>
            <a:r>
              <a:rPr lang="en-US" sz="1000" b="0" i="0" u="sng" strike="noStrike" cap="none">
                <a:solidFill>
                  <a:srgbClr val="0000FF"/>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https://www.health.ny.gov/prevention/immunization/providers/pharmacists_as_immunizers.htm</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dk1"/>
              </a:buClr>
              <a:buSzPts val="1200"/>
              <a:buFont typeface="Arial"/>
              <a:buNone/>
            </a:pPr>
            <a:endParaRPr sz="1200" b="0" i="0" u="none" strike="noStrike" cap="none">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70" name="Google Shape;7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822664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6e44e6ea75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6e44e6ea75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g26e44e6ea75_3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175226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6e44e6ea7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6e44e6ea75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g26e44e6ea75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3020269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7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 Health Impact</a:t>
            </a:r>
            <a:endParaRPr/>
          </a:p>
          <a:p>
            <a:pPr marL="0" marR="0" lvl="0" indent="0" algn="just" rtl="0">
              <a:lnSpc>
                <a:spcPct val="107000"/>
              </a:lnSpc>
              <a:spcBef>
                <a:spcPts val="8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Low HPV vaccination rates contribute to increased vulnerability to HPV-related diseases, including certain types of cancers. Improving vaccination coverage can significantly reduce the incidence of these diseases, leading to better health outcomes for the population.</a:t>
            </a:r>
            <a:endParaRPr/>
          </a:p>
          <a:p>
            <a:pPr marL="0" marR="0" lvl="0" indent="0" algn="just" rtl="0">
              <a:lnSpc>
                <a:spcPct val="107000"/>
              </a:lnSpc>
              <a:spcBef>
                <a:spcPts val="8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 Economic Impact</a:t>
            </a:r>
            <a:endParaRPr/>
          </a:p>
          <a:p>
            <a:pPr marL="0" marR="0" lvl="0" indent="0" algn="just" rtl="0">
              <a:lnSpc>
                <a:spcPct val="107000"/>
              </a:lnSpc>
              <a:spcBef>
                <a:spcPts val="8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HPV-related diseases impose substantial economic burdens on healthcare systems and individuals. Increased vaccination coverage can alleviate some of these burdens by reducing the need for costly treatments and medical interventions associated with HPV-related conditions.</a:t>
            </a:r>
            <a:endParaRPr/>
          </a:p>
          <a:p>
            <a:pPr marL="0" marR="0" lvl="0" indent="0" algn="just" rtl="0">
              <a:lnSpc>
                <a:spcPct val="107000"/>
              </a:lnSpc>
              <a:spcBef>
                <a:spcPts val="8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3. Educational Impact</a:t>
            </a:r>
            <a:endParaRPr/>
          </a:p>
          <a:p>
            <a:pPr marL="0" marR="0" lvl="0" indent="0" algn="just" rtl="0">
              <a:lnSpc>
                <a:spcPct val="107000"/>
              </a:lnSpc>
              <a:spcBef>
                <a:spcPts val="8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Mandating HPV vaccination for school entry can ensure that adolescents receive necessary vaccinations, contributing to a healthier school environment. However, implementation may face resistance from certain segments of the population, necessitating education and outreach efforts to address concerns and promote acceptance.</a:t>
            </a:r>
            <a:endParaRPr/>
          </a:p>
          <a:p>
            <a:pPr marL="0" marR="0" lvl="0" indent="0" algn="just" rtl="0">
              <a:lnSpc>
                <a:spcPct val="107000"/>
              </a:lnSpc>
              <a:spcBef>
                <a:spcPts val="8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4. Social Impact</a:t>
            </a:r>
            <a:endParaRPr/>
          </a:p>
          <a:p>
            <a:pPr marL="0" marR="0" lvl="0" indent="0" algn="just" rtl="0">
              <a:lnSpc>
                <a:spcPct val="107000"/>
              </a:lnSpc>
              <a:spcBef>
                <a:spcPts val="8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Improved HPV vaccination rates can have broader social benefits by reducing the transmission of HPV infections within communities. This can contribute to overall public health and well-being by preventing the spread of infectious diseases.</a:t>
            </a:r>
            <a:endParaRPr/>
          </a:p>
          <a:p>
            <a:pPr marL="0" marR="0" lvl="0" indent="0" algn="just" rtl="0">
              <a:lnSpc>
                <a:spcPct val="107000"/>
              </a:lnSpc>
              <a:spcBef>
                <a:spcPts val="8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5. Equity Impact</a:t>
            </a:r>
            <a:endParaRPr/>
          </a:p>
          <a:p>
            <a:pPr marL="0" marR="0" lvl="0" indent="0" algn="just" rtl="0">
              <a:lnSpc>
                <a:spcPct val="107000"/>
              </a:lnSpc>
              <a:spcBef>
                <a:spcPts val="8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Efforts to increase HPV vaccination rates should also consider equity implications, ensuring that all segments of the population have access to vaccination services. Addressing barriers to vaccination, such as cost, accessibility, and awareness, can help reduce disparities in HPV-related disease burden among different demographic groups.</a:t>
            </a:r>
            <a:endParaRPr/>
          </a:p>
          <a:p>
            <a:pPr marL="0" marR="0" lvl="0" indent="0" algn="just" rtl="0">
              <a:lnSpc>
                <a:spcPct val="107000"/>
              </a:lnSpc>
              <a:spcBef>
                <a:spcPts val="8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6. Long-Term Impact</a:t>
            </a:r>
            <a:endParaRPr/>
          </a:p>
          <a:p>
            <a:pPr marL="0" marR="0" lvl="0" indent="0" algn="just" rtl="0">
              <a:lnSpc>
                <a:spcPct val="107000"/>
              </a:lnSpc>
              <a:spcBef>
                <a:spcPts val="8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By increasing HPV vaccination rates and implementing comprehensive strategies, such as vaccine mandates and provider education, the population can experience long-term benefits in terms of reduced HPV-related disease burden, improved public health outcomes, and potentially lower healthcare costs over time.</a:t>
            </a:r>
            <a:endParaRPr/>
          </a:p>
          <a:p>
            <a:pPr marL="0" lvl="0" indent="0" algn="l" rtl="0">
              <a:spcBef>
                <a:spcPts val="800"/>
              </a:spcBef>
              <a:spcAft>
                <a:spcPts val="0"/>
              </a:spcAft>
              <a:buNone/>
            </a:pPr>
            <a:endParaRPr/>
          </a:p>
        </p:txBody>
      </p:sp>
      <p:sp>
        <p:nvSpPr>
          <p:cNvPr id="105" name="Google Shape;1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682735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800" b="0" i="0" u="none" strike="noStrike">
                <a:solidFill>
                  <a:srgbClr val="212121"/>
                </a:solidFill>
                <a:latin typeface="Times New Roman"/>
                <a:ea typeface="Times New Roman"/>
                <a:cs typeface="Times New Roman"/>
                <a:sym typeface="Times New Roman"/>
              </a:rPr>
              <a:t>1. </a:t>
            </a:r>
            <a:r>
              <a:rPr lang="en-US" sz="1800" b="1" i="1" u="none" strike="noStrike">
                <a:solidFill>
                  <a:srgbClr val="212121"/>
                </a:solidFill>
                <a:latin typeface="Times New Roman"/>
                <a:ea typeface="Times New Roman"/>
                <a:cs typeface="Times New Roman"/>
                <a:sym typeface="Times New Roman"/>
              </a:rPr>
              <a:t>Parental Consent Requirements</a:t>
            </a:r>
            <a:r>
              <a:rPr lang="en-US" sz="1800" b="0" i="0" u="none" strike="noStrike">
                <a:solidFill>
                  <a:srgbClr val="212121"/>
                </a:solidFill>
                <a:latin typeface="Times New Roman"/>
                <a:ea typeface="Times New Roman"/>
                <a:cs typeface="Times New Roman"/>
                <a:sym typeface="Times New Roman"/>
              </a:rPr>
              <a:t>- Many states require parental consent for vaccination, which can be a barrier if parents are unaware of the importance of HPV vaccination or hold misconceptions about its safety and efficacy.</a:t>
            </a:r>
            <a:endParaRPr sz="2800" b="0"/>
          </a:p>
          <a:p>
            <a:pPr marL="0" lvl="0" indent="0" algn="just" rtl="0">
              <a:spcBef>
                <a:spcPts val="0"/>
              </a:spcBef>
              <a:spcAft>
                <a:spcPts val="0"/>
              </a:spcAft>
              <a:buNone/>
            </a:pPr>
            <a:r>
              <a:rPr lang="en-US" sz="1800" b="0" i="0" u="none" strike="noStrike">
                <a:solidFill>
                  <a:srgbClr val="212121"/>
                </a:solidFill>
                <a:latin typeface="Times New Roman"/>
                <a:ea typeface="Times New Roman"/>
                <a:cs typeface="Times New Roman"/>
                <a:sym typeface="Times New Roman"/>
              </a:rPr>
              <a:t> </a:t>
            </a:r>
            <a:endParaRPr sz="2800" b="0"/>
          </a:p>
          <a:p>
            <a:pPr marL="0" lvl="0" indent="0" algn="just" rtl="0">
              <a:spcBef>
                <a:spcPts val="0"/>
              </a:spcBef>
              <a:spcAft>
                <a:spcPts val="0"/>
              </a:spcAft>
              <a:buNone/>
            </a:pPr>
            <a:r>
              <a:rPr lang="en-US" sz="1800" b="0" i="0" u="none" strike="noStrike">
                <a:solidFill>
                  <a:srgbClr val="212121"/>
                </a:solidFill>
                <a:latin typeface="Times New Roman"/>
                <a:ea typeface="Times New Roman"/>
                <a:cs typeface="Times New Roman"/>
                <a:sym typeface="Times New Roman"/>
              </a:rPr>
              <a:t>2. </a:t>
            </a:r>
            <a:r>
              <a:rPr lang="en-US" sz="1800" b="1" i="1" u="none" strike="noStrike">
                <a:solidFill>
                  <a:srgbClr val="212121"/>
                </a:solidFill>
                <a:latin typeface="Times New Roman"/>
                <a:ea typeface="Times New Roman"/>
                <a:cs typeface="Times New Roman"/>
                <a:sym typeface="Times New Roman"/>
              </a:rPr>
              <a:t>Lack of Education and Awareness</a:t>
            </a:r>
            <a:r>
              <a:rPr lang="en-US" sz="1800" b="0" i="0" u="none" strike="noStrike">
                <a:solidFill>
                  <a:srgbClr val="212121"/>
                </a:solidFill>
                <a:latin typeface="Times New Roman"/>
                <a:ea typeface="Times New Roman"/>
                <a:cs typeface="Times New Roman"/>
                <a:sym typeface="Times New Roman"/>
              </a:rPr>
              <a:t>- There may be a lack of education and awareness among parents, students, and even healthcare providers about the importance of HPV vaccination in preventing certain types of cancers.</a:t>
            </a:r>
            <a:endParaRPr sz="2800" b="0"/>
          </a:p>
          <a:p>
            <a:pPr marL="0" lvl="0" indent="0" algn="just" rtl="0">
              <a:spcBef>
                <a:spcPts val="0"/>
              </a:spcBef>
              <a:spcAft>
                <a:spcPts val="0"/>
              </a:spcAft>
              <a:buNone/>
            </a:pPr>
            <a:r>
              <a:rPr lang="en-US" sz="1800" b="0" i="0" u="none" strike="noStrike">
                <a:solidFill>
                  <a:srgbClr val="212121"/>
                </a:solidFill>
                <a:latin typeface="Times New Roman"/>
                <a:ea typeface="Times New Roman"/>
                <a:cs typeface="Times New Roman"/>
                <a:sym typeface="Times New Roman"/>
              </a:rPr>
              <a:t>3. </a:t>
            </a:r>
            <a:r>
              <a:rPr lang="en-US" sz="1800" b="1" i="1" u="none" strike="noStrike">
                <a:solidFill>
                  <a:srgbClr val="212121"/>
                </a:solidFill>
                <a:latin typeface="Times New Roman"/>
                <a:ea typeface="Times New Roman"/>
                <a:cs typeface="Times New Roman"/>
                <a:sym typeface="Times New Roman"/>
              </a:rPr>
              <a:t>Stigma and Misinformation</a:t>
            </a:r>
            <a:r>
              <a:rPr lang="en-US" sz="1800" b="0" i="0" u="none" strike="noStrike">
                <a:solidFill>
                  <a:srgbClr val="212121"/>
                </a:solidFill>
                <a:latin typeface="Times New Roman"/>
                <a:ea typeface="Times New Roman"/>
                <a:cs typeface="Times New Roman"/>
                <a:sym typeface="Times New Roman"/>
              </a:rPr>
              <a:t>- HPV vaccination has faced stigma and misinformation regarding its safety and association with sexual activity. Addressing these misconceptions is crucial in increasing vaccination rates.</a:t>
            </a:r>
            <a:endParaRPr sz="2800" b="0"/>
          </a:p>
          <a:p>
            <a:pPr marL="0" lvl="0" indent="0" algn="just" rtl="0">
              <a:spcBef>
                <a:spcPts val="0"/>
              </a:spcBef>
              <a:spcAft>
                <a:spcPts val="0"/>
              </a:spcAft>
              <a:buNone/>
            </a:pPr>
            <a:r>
              <a:rPr lang="en-US" sz="1800" b="0" i="0" u="none" strike="noStrike">
                <a:solidFill>
                  <a:srgbClr val="212121"/>
                </a:solidFill>
                <a:latin typeface="Times New Roman"/>
                <a:ea typeface="Times New Roman"/>
                <a:cs typeface="Times New Roman"/>
                <a:sym typeface="Times New Roman"/>
              </a:rPr>
              <a:t>4. </a:t>
            </a:r>
            <a:r>
              <a:rPr lang="en-US" sz="1800" b="1" i="1" u="none" strike="noStrike">
                <a:solidFill>
                  <a:srgbClr val="212121"/>
                </a:solidFill>
                <a:latin typeface="Times New Roman"/>
                <a:ea typeface="Times New Roman"/>
                <a:cs typeface="Times New Roman"/>
                <a:sym typeface="Times New Roman"/>
              </a:rPr>
              <a:t>Healthcare Access and Equity</a:t>
            </a:r>
            <a:r>
              <a:rPr lang="en-US" sz="1800" b="0" i="0" u="none" strike="noStrike">
                <a:solidFill>
                  <a:srgbClr val="212121"/>
                </a:solidFill>
                <a:latin typeface="Times New Roman"/>
                <a:ea typeface="Times New Roman"/>
                <a:cs typeface="Times New Roman"/>
                <a:sym typeface="Times New Roman"/>
              </a:rPr>
              <a:t>- Disparities in healthcare access and availability of vaccination services can lead to unequal vaccination rates across different demographic groups, exacerbating health inequities.</a:t>
            </a:r>
            <a:endParaRPr sz="2800" b="0"/>
          </a:p>
          <a:p>
            <a:pPr marL="0" lvl="0" indent="0" algn="just" rtl="0">
              <a:spcBef>
                <a:spcPts val="0"/>
              </a:spcBef>
              <a:spcAft>
                <a:spcPts val="0"/>
              </a:spcAft>
              <a:buNone/>
            </a:pPr>
            <a:r>
              <a:rPr lang="en-US" sz="1800" b="0" i="0" u="none" strike="noStrike">
                <a:solidFill>
                  <a:srgbClr val="212121"/>
                </a:solidFill>
                <a:latin typeface="Times New Roman"/>
                <a:ea typeface="Times New Roman"/>
                <a:cs typeface="Times New Roman"/>
                <a:sym typeface="Times New Roman"/>
              </a:rPr>
              <a:t>5. </a:t>
            </a:r>
            <a:r>
              <a:rPr lang="en-US" sz="1800" b="1" i="1" u="none" strike="noStrike">
                <a:solidFill>
                  <a:srgbClr val="212121"/>
                </a:solidFill>
                <a:latin typeface="Times New Roman"/>
                <a:ea typeface="Times New Roman"/>
                <a:cs typeface="Times New Roman"/>
                <a:sym typeface="Times New Roman"/>
              </a:rPr>
              <a:t>Cost and Insurance Coverage</a:t>
            </a:r>
            <a:r>
              <a:rPr lang="en-US" sz="1800" b="0" i="0" u="none" strike="noStrike">
                <a:solidFill>
                  <a:srgbClr val="212121"/>
                </a:solidFill>
                <a:latin typeface="Times New Roman"/>
                <a:ea typeface="Times New Roman"/>
                <a:cs typeface="Times New Roman"/>
                <a:sym typeface="Times New Roman"/>
              </a:rPr>
              <a:t>- Cost can be a barrier for some families, especially if they lack health insurance coverage or if their insurance does not fully cover the cost of vaccination.</a:t>
            </a:r>
            <a:endParaRPr sz="2800" b="0"/>
          </a:p>
          <a:p>
            <a:pPr marL="0" lvl="0" indent="0" algn="just" rtl="0">
              <a:spcBef>
                <a:spcPts val="0"/>
              </a:spcBef>
              <a:spcAft>
                <a:spcPts val="0"/>
              </a:spcAft>
              <a:buNone/>
            </a:pPr>
            <a:r>
              <a:rPr lang="en-US" sz="1800" b="0" i="0" u="none" strike="noStrike">
                <a:solidFill>
                  <a:srgbClr val="212121"/>
                </a:solidFill>
                <a:latin typeface="Times New Roman"/>
                <a:ea typeface="Times New Roman"/>
                <a:cs typeface="Times New Roman"/>
                <a:sym typeface="Times New Roman"/>
              </a:rPr>
              <a:t>6.</a:t>
            </a:r>
            <a:r>
              <a:rPr lang="en-US" sz="1800" b="1" i="1" u="none" strike="noStrike">
                <a:solidFill>
                  <a:srgbClr val="212121"/>
                </a:solidFill>
                <a:latin typeface="Times New Roman"/>
                <a:ea typeface="Times New Roman"/>
                <a:cs typeface="Times New Roman"/>
                <a:sym typeface="Times New Roman"/>
              </a:rPr>
              <a:t> Logistical Challenges</a:t>
            </a:r>
            <a:r>
              <a:rPr lang="en-US" sz="1800" b="0" i="0" u="none" strike="noStrike">
                <a:solidFill>
                  <a:srgbClr val="212121"/>
                </a:solidFill>
                <a:latin typeface="Times New Roman"/>
                <a:ea typeface="Times New Roman"/>
                <a:cs typeface="Times New Roman"/>
                <a:sym typeface="Times New Roman"/>
              </a:rPr>
              <a:t>- Implementing targeted vaccination programs in schools requires coordination among various stakeholders, including school administrators, healthcare providers, and public health agencies. Ensuring efficient delivery and tracking of vaccinations can be logistically complex.</a:t>
            </a:r>
            <a:endParaRPr sz="2800" b="0"/>
          </a:p>
          <a:p>
            <a:pPr marL="0" lvl="0" indent="0" algn="just" rtl="0">
              <a:spcBef>
                <a:spcPts val="0"/>
              </a:spcBef>
              <a:spcAft>
                <a:spcPts val="0"/>
              </a:spcAft>
              <a:buNone/>
            </a:pPr>
            <a:r>
              <a:rPr lang="en-US" sz="1800" b="0" i="0" u="none" strike="noStrike">
                <a:solidFill>
                  <a:srgbClr val="212121"/>
                </a:solidFill>
                <a:latin typeface="Times New Roman"/>
                <a:ea typeface="Times New Roman"/>
                <a:cs typeface="Times New Roman"/>
                <a:sym typeface="Times New Roman"/>
              </a:rPr>
              <a:t>7. </a:t>
            </a:r>
            <a:r>
              <a:rPr lang="en-US" sz="1800" b="1" i="1" u="none" strike="noStrike">
                <a:solidFill>
                  <a:srgbClr val="212121"/>
                </a:solidFill>
                <a:latin typeface="Times New Roman"/>
                <a:ea typeface="Times New Roman"/>
                <a:cs typeface="Times New Roman"/>
                <a:sym typeface="Times New Roman"/>
              </a:rPr>
              <a:t>Opt-out Provision</a:t>
            </a:r>
            <a:r>
              <a:rPr lang="en-US" sz="1800" b="0" i="0" u="none" strike="noStrike">
                <a:solidFill>
                  <a:srgbClr val="212121"/>
                </a:solidFill>
                <a:latin typeface="Times New Roman"/>
                <a:ea typeface="Times New Roman"/>
                <a:cs typeface="Times New Roman"/>
                <a:sym typeface="Times New Roman"/>
              </a:rPr>
              <a:t>s- Some states allow parents to opt their children out of school vaccination requirements for personal or philosophical reasons, which can undermine efforts to achieve high vaccination coverage rates.</a:t>
            </a:r>
            <a:endParaRPr sz="2800" b="0"/>
          </a:p>
          <a:p>
            <a:pPr marL="0" lvl="0" indent="0" algn="just" rtl="0">
              <a:spcBef>
                <a:spcPts val="0"/>
              </a:spcBef>
              <a:spcAft>
                <a:spcPts val="0"/>
              </a:spcAft>
              <a:buNone/>
            </a:pPr>
            <a:r>
              <a:rPr lang="en-US" sz="1800" b="0" i="0" u="none" strike="noStrike">
                <a:solidFill>
                  <a:srgbClr val="212121"/>
                </a:solidFill>
                <a:latin typeface="Times New Roman"/>
                <a:ea typeface="Times New Roman"/>
                <a:cs typeface="Times New Roman"/>
                <a:sym typeface="Times New Roman"/>
              </a:rPr>
              <a:t>8</a:t>
            </a:r>
            <a:r>
              <a:rPr lang="en-US" sz="1800" b="1" i="0" u="none" strike="noStrike">
                <a:solidFill>
                  <a:srgbClr val="212121"/>
                </a:solidFill>
                <a:latin typeface="Times New Roman"/>
                <a:ea typeface="Times New Roman"/>
                <a:cs typeface="Times New Roman"/>
                <a:sym typeface="Times New Roman"/>
              </a:rPr>
              <a:t>. </a:t>
            </a:r>
            <a:r>
              <a:rPr lang="en-US" sz="1800" b="1" i="1" u="none" strike="noStrike">
                <a:solidFill>
                  <a:srgbClr val="212121"/>
                </a:solidFill>
                <a:latin typeface="Times New Roman"/>
                <a:ea typeface="Times New Roman"/>
                <a:cs typeface="Times New Roman"/>
                <a:sym typeface="Times New Roman"/>
              </a:rPr>
              <a:t>Political and Legal Factors</a:t>
            </a:r>
            <a:r>
              <a:rPr lang="en-US" sz="1800" b="0" i="0" u="none" strike="noStrike">
                <a:solidFill>
                  <a:srgbClr val="212121"/>
                </a:solidFill>
                <a:latin typeface="Times New Roman"/>
                <a:ea typeface="Times New Roman"/>
                <a:cs typeface="Times New Roman"/>
                <a:sym typeface="Times New Roman"/>
              </a:rPr>
              <a:t>- Political and legal factors can influence the implementation of school vaccination policies, with debates over mandates, exemptions, and funding often shaping the landscape of vaccination programs.</a:t>
            </a:r>
            <a:endParaRPr sz="2800" b="0"/>
          </a:p>
          <a:p>
            <a:pPr marL="0" lvl="0" indent="0" algn="just" rtl="0">
              <a:spcBef>
                <a:spcPts val="0"/>
              </a:spcBef>
              <a:spcAft>
                <a:spcPts val="0"/>
              </a:spcAft>
              <a:buNone/>
            </a:pPr>
            <a:r>
              <a:rPr lang="en-US" sz="1800" b="0" i="0" u="none" strike="noStrike">
                <a:solidFill>
                  <a:srgbClr val="212121"/>
                </a:solidFill>
                <a:latin typeface="Times New Roman"/>
                <a:ea typeface="Times New Roman"/>
                <a:cs typeface="Times New Roman"/>
                <a:sym typeface="Times New Roman"/>
              </a:rPr>
              <a:t>9.</a:t>
            </a:r>
            <a:r>
              <a:rPr lang="en-US" sz="1800" b="1" i="0" u="none" strike="noStrike">
                <a:solidFill>
                  <a:srgbClr val="212121"/>
                </a:solidFill>
                <a:latin typeface="Times New Roman"/>
                <a:ea typeface="Times New Roman"/>
                <a:cs typeface="Times New Roman"/>
                <a:sym typeface="Times New Roman"/>
              </a:rPr>
              <a:t> </a:t>
            </a:r>
            <a:r>
              <a:rPr lang="en-US" sz="1800" b="1" i="1" u="none" strike="noStrike">
                <a:solidFill>
                  <a:srgbClr val="212121"/>
                </a:solidFill>
                <a:latin typeface="Times New Roman"/>
                <a:ea typeface="Times New Roman"/>
                <a:cs typeface="Times New Roman"/>
                <a:sym typeface="Times New Roman"/>
              </a:rPr>
              <a:t>Resistance from Anti-Vaccination Groups</a:t>
            </a:r>
            <a:r>
              <a:rPr lang="en-US" sz="1800" b="0" i="0" u="none" strike="noStrike">
                <a:solidFill>
                  <a:srgbClr val="212121"/>
                </a:solidFill>
                <a:latin typeface="Times New Roman"/>
                <a:ea typeface="Times New Roman"/>
                <a:cs typeface="Times New Roman"/>
                <a:sym typeface="Times New Roman"/>
              </a:rPr>
              <a:t>: Anti-vaccination groups may actively oppose efforts to increase HPV vaccination coverage, spreading misinformation and lobbying against vaccination policies.</a:t>
            </a:r>
            <a:endParaRPr sz="2800" b="0"/>
          </a:p>
          <a:p>
            <a:pPr marL="0" lvl="0" indent="0" algn="l" rtl="0">
              <a:spcBef>
                <a:spcPts val="0"/>
              </a:spcBef>
              <a:spcAft>
                <a:spcPts val="0"/>
              </a:spcAft>
              <a:buNone/>
            </a:pPr>
            <a:r>
              <a:rPr lang="en-US" sz="1800" b="0" i="0" u="none" strike="noStrike">
                <a:solidFill>
                  <a:srgbClr val="212121"/>
                </a:solidFill>
                <a:latin typeface="Times New Roman"/>
                <a:ea typeface="Times New Roman"/>
                <a:cs typeface="Times New Roman"/>
                <a:sym typeface="Times New Roman"/>
              </a:rPr>
              <a:t>10. </a:t>
            </a:r>
            <a:r>
              <a:rPr lang="en-US" sz="1800" b="1" i="1" u="none" strike="noStrike">
                <a:solidFill>
                  <a:srgbClr val="212121"/>
                </a:solidFill>
                <a:latin typeface="Times New Roman"/>
                <a:ea typeface="Times New Roman"/>
                <a:cs typeface="Times New Roman"/>
                <a:sym typeface="Times New Roman"/>
              </a:rPr>
              <a:t>Cultural and Language Barriers</a:t>
            </a:r>
            <a:r>
              <a:rPr lang="en-US" sz="1800" b="0" i="0" u="none" strike="noStrike">
                <a:solidFill>
                  <a:srgbClr val="212121"/>
                </a:solidFill>
                <a:latin typeface="Times New Roman"/>
                <a:ea typeface="Times New Roman"/>
                <a:cs typeface="Times New Roman"/>
                <a:sym typeface="Times New Roman"/>
              </a:rPr>
              <a:t>: Cultural beliefs and language barriers can impact the acceptance of vaccination recommendations within certain communities, necessitating culturally sensitive approaches to education and outreach.</a:t>
            </a:r>
            <a:endParaRPr/>
          </a:p>
        </p:txBody>
      </p:sp>
      <p:sp>
        <p:nvSpPr>
          <p:cNvPr id="113" name="Google Shape;11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8758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1" i="0" u="none" strike="noStrike">
                <a:solidFill>
                  <a:srgbClr val="0D0D0D"/>
                </a:solidFill>
                <a:latin typeface="Roboto"/>
                <a:ea typeface="Roboto"/>
                <a:cs typeface="Roboto"/>
                <a:sym typeface="Roboto"/>
              </a:rPr>
              <a:t>1. "Increasing HPV vaccination coverage through provider-based interventions"</a:t>
            </a:r>
            <a:r>
              <a:rPr lang="en-US" sz="1800" b="0" i="0" u="none" strike="noStrike">
                <a:solidFill>
                  <a:srgbClr val="0D0D0D"/>
                </a:solidFill>
                <a:latin typeface="Roboto"/>
                <a:ea typeface="Roboto"/>
                <a:cs typeface="Roboto"/>
                <a:sym typeface="Roboto"/>
              </a:rPr>
              <a:t> by Gilkey et al. This study explores the effectiveness of provider-based interventions, such as reminders and recalls, in improving HPV vaccination rates among adolescents. It compares different strategies and their impact on vaccination coverage.</a:t>
            </a:r>
            <a:endParaRPr b="0"/>
          </a:p>
          <a:p>
            <a:pPr marL="0" lvl="0" indent="0" algn="l" rtl="0">
              <a:spcBef>
                <a:spcPts val="0"/>
              </a:spcBef>
              <a:spcAft>
                <a:spcPts val="0"/>
              </a:spcAft>
              <a:buNone/>
            </a:pPr>
            <a:r>
              <a:rPr lang="en-US" b="0"/>
              <a:t/>
            </a:r>
            <a:br>
              <a:rPr lang="en-US" b="0"/>
            </a:br>
            <a:endParaRPr b="0"/>
          </a:p>
          <a:p>
            <a:pPr marL="0" lvl="0" indent="0" algn="l" rtl="0">
              <a:spcBef>
                <a:spcPts val="0"/>
              </a:spcBef>
              <a:spcAft>
                <a:spcPts val="0"/>
              </a:spcAft>
              <a:buNone/>
            </a:pPr>
            <a:r>
              <a:rPr lang="en-US" sz="1800" b="0" i="0" u="none" strike="noStrike">
                <a:solidFill>
                  <a:srgbClr val="0D0D0D"/>
                </a:solidFill>
                <a:latin typeface="Roboto"/>
                <a:ea typeface="Roboto"/>
                <a:cs typeface="Roboto"/>
                <a:sym typeface="Roboto"/>
              </a:rPr>
              <a:t>2.</a:t>
            </a:r>
            <a:r>
              <a:rPr lang="en-US" sz="1800" b="1" i="0" u="none" strike="noStrike">
                <a:solidFill>
                  <a:srgbClr val="0D0D0D"/>
                </a:solidFill>
                <a:latin typeface="Roboto"/>
                <a:ea typeface="Roboto"/>
                <a:cs typeface="Roboto"/>
                <a:sym typeface="Roboto"/>
              </a:rPr>
              <a:t> "School-based health centers as medical homes and their impact on racial and ethnic disparities in the United States"</a:t>
            </a:r>
            <a:r>
              <a:rPr lang="en-US" sz="1800" b="0" i="0" u="none" strike="noStrike">
                <a:solidFill>
                  <a:srgbClr val="0D0D0D"/>
                </a:solidFill>
                <a:latin typeface="Roboto"/>
                <a:ea typeface="Roboto"/>
                <a:cs typeface="Roboto"/>
                <a:sym typeface="Roboto"/>
              </a:rPr>
              <a:t> by Brindis et al. This paper examines the role of school-based health centers (SBHCs) in providing comprehensive healthcare, including HPV vaccination, to underserved populations. It discusses the potential of SBHCs in reducing disparities in vaccination coverage.</a:t>
            </a:r>
            <a:endParaRPr b="0"/>
          </a:p>
          <a:p>
            <a:pPr marL="0" lvl="0" indent="0" algn="l" rtl="0">
              <a:spcBef>
                <a:spcPts val="0"/>
              </a:spcBef>
              <a:spcAft>
                <a:spcPts val="0"/>
              </a:spcAft>
              <a:buNone/>
            </a:pPr>
            <a:r>
              <a:rPr lang="en-US" b="0"/>
              <a:t/>
            </a:r>
            <a:br>
              <a:rPr lang="en-US" b="0"/>
            </a:br>
            <a:endParaRPr b="0"/>
          </a:p>
          <a:p>
            <a:pPr marL="0" lvl="0" indent="0" algn="l" rtl="0">
              <a:spcBef>
                <a:spcPts val="0"/>
              </a:spcBef>
              <a:spcAft>
                <a:spcPts val="0"/>
              </a:spcAft>
              <a:buNone/>
            </a:pPr>
            <a:r>
              <a:rPr lang="en-US" sz="1800" b="1" i="0" u="none" strike="noStrike">
                <a:solidFill>
                  <a:srgbClr val="0D0D0D"/>
                </a:solidFill>
                <a:latin typeface="Roboto"/>
                <a:ea typeface="Roboto"/>
                <a:cs typeface="Roboto"/>
                <a:sym typeface="Roboto"/>
              </a:rPr>
              <a:t>3. "Implementing HPV vaccination policy in school-based health centers: A qualitative study"</a:t>
            </a:r>
            <a:r>
              <a:rPr lang="en-US" sz="1800" b="0" i="0" u="none" strike="noStrike">
                <a:solidFill>
                  <a:srgbClr val="0D0D0D"/>
                </a:solidFill>
                <a:latin typeface="Roboto"/>
                <a:ea typeface="Roboto"/>
                <a:cs typeface="Roboto"/>
                <a:sym typeface="Roboto"/>
              </a:rPr>
              <a:t> by Adams et al. This qualitative study investigates the implementation of HPV vaccination policies in school-based health centers. It explores challenges and facilitators to integrate HPV vaccination into routine healthcare services provided at schools.</a:t>
            </a:r>
            <a:endParaRPr b="0"/>
          </a:p>
          <a:p>
            <a:pPr marL="0" lvl="0" indent="0" algn="l" rtl="0">
              <a:spcBef>
                <a:spcPts val="0"/>
              </a:spcBef>
              <a:spcAft>
                <a:spcPts val="0"/>
              </a:spcAft>
              <a:buNone/>
            </a:pPr>
            <a:r>
              <a:rPr lang="en-US" b="0"/>
              <a:t/>
            </a:r>
            <a:br>
              <a:rPr lang="en-US" b="0"/>
            </a:br>
            <a:endParaRPr b="0"/>
          </a:p>
          <a:p>
            <a:pPr marL="0" lvl="0" indent="0" algn="l" rtl="0">
              <a:spcBef>
                <a:spcPts val="0"/>
              </a:spcBef>
              <a:spcAft>
                <a:spcPts val="0"/>
              </a:spcAft>
              <a:buNone/>
            </a:pPr>
            <a:r>
              <a:rPr lang="en-US" sz="1800" b="1" i="0" u="none" strike="noStrike">
                <a:solidFill>
                  <a:srgbClr val="0D0D0D"/>
                </a:solidFill>
                <a:latin typeface="Roboto"/>
                <a:ea typeface="Roboto"/>
                <a:cs typeface="Roboto"/>
                <a:sym typeface="Roboto"/>
              </a:rPr>
              <a:t>4."The role of school-based health centers in promoting HPV vaccination: A systematic review"</a:t>
            </a:r>
            <a:r>
              <a:rPr lang="en-US" sz="1800" b="0" i="0" u="none" strike="noStrike">
                <a:solidFill>
                  <a:srgbClr val="0D0D0D"/>
                </a:solidFill>
                <a:latin typeface="Roboto"/>
                <a:ea typeface="Roboto"/>
                <a:cs typeface="Roboto"/>
                <a:sym typeface="Roboto"/>
              </a:rPr>
              <a:t> by Patel et al. This systematic review evaluates the effectiveness of school-based health centers in promoting HPV vaccination uptake. It synthesizes evidence from various studies to assess the impact of different interventions implemented in school settings.</a:t>
            </a:r>
            <a:endParaRPr b="0"/>
          </a:p>
          <a:p>
            <a:pPr marL="0" lvl="0" indent="0" algn="l" rtl="0">
              <a:spcBef>
                <a:spcPts val="0"/>
              </a:spcBef>
              <a:spcAft>
                <a:spcPts val="0"/>
              </a:spcAft>
              <a:buNone/>
            </a:pPr>
            <a:r>
              <a:rPr lang="en-US" sz="1800" b="1" i="0" u="none" strike="noStrike">
                <a:solidFill>
                  <a:srgbClr val="0D0D0D"/>
                </a:solidFill>
                <a:latin typeface="Roboto"/>
                <a:ea typeface="Roboto"/>
                <a:cs typeface="Roboto"/>
                <a:sym typeface="Roboto"/>
              </a:rPr>
              <a:t>5. "Using GIS mapping to target public health interventions: Examining disparities in HPV vaccination coverage among adolescents in the United States"</a:t>
            </a:r>
            <a:r>
              <a:rPr lang="en-US" sz="1800" b="0" i="0" u="none" strike="noStrike">
                <a:solidFill>
                  <a:srgbClr val="0D0D0D"/>
                </a:solidFill>
                <a:latin typeface="Roboto"/>
                <a:ea typeface="Roboto"/>
                <a:cs typeface="Roboto"/>
                <a:sym typeface="Roboto"/>
              </a:rPr>
              <a:t> by Smith et al. This study utilizes Geographic Information Systems (GIS) mapping to identify geographical areas with low HPV vaccination coverage among adolescents. It highlights the potential of targeted interventions in addressing disparities in vaccination uptake.</a:t>
            </a:r>
            <a:endParaRPr b="0"/>
          </a:p>
          <a:p>
            <a:pPr marL="0" lvl="0" indent="0" algn="l" rtl="0">
              <a:spcBef>
                <a:spcPts val="0"/>
              </a:spcBef>
              <a:spcAft>
                <a:spcPts val="0"/>
              </a:spcAft>
              <a:buNone/>
            </a:pPr>
            <a:r>
              <a:rPr lang="en-US"/>
              <a:t/>
            </a:r>
            <a:br>
              <a:rPr lang="en-US"/>
            </a:br>
            <a:endParaRPr/>
          </a:p>
        </p:txBody>
      </p:sp>
      <p:sp>
        <p:nvSpPr>
          <p:cNvPr id="121" name="Google Shape;12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3495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114300" algn="l" rtl="0">
              <a:spcBef>
                <a:spcPts val="0"/>
              </a:spcBef>
              <a:spcAft>
                <a:spcPts val="0"/>
              </a:spcAft>
              <a:buClr>
                <a:srgbClr val="212121"/>
              </a:buClr>
              <a:buSzPts val="1800"/>
              <a:buFont typeface="Play"/>
              <a:buAutoNum type="arabicPeriod"/>
            </a:pPr>
            <a:r>
              <a:rPr lang="en-US" sz="1800" b="1" i="0" u="none" strike="noStrike">
                <a:solidFill>
                  <a:srgbClr val="212121"/>
                </a:solidFill>
                <a:latin typeface="Times New Roman"/>
                <a:ea typeface="Times New Roman"/>
                <a:cs typeface="Times New Roman"/>
                <a:sym typeface="Times New Roman"/>
              </a:rPr>
              <a:t>Policy Evaluation</a:t>
            </a:r>
            <a:r>
              <a:rPr lang="en-US" sz="1800" b="0" i="0" u="none" strike="noStrike">
                <a:solidFill>
                  <a:srgbClr val="212121"/>
                </a:solidFill>
                <a:latin typeface="Times New Roman"/>
                <a:ea typeface="Times New Roman"/>
                <a:cs typeface="Times New Roman"/>
                <a:sym typeface="Times New Roman"/>
              </a:rPr>
              <a:t>: There's an opportunity to evaluate existing school health policies related to HPV vaccination and assess their effectiveness. This evaluation can identify gaps in policy implementation, barriers to vaccination, and areas for improvement.</a:t>
            </a:r>
            <a:endParaRPr/>
          </a:p>
          <a:p>
            <a:pPr marL="0" lvl="0" indent="0" algn="l" rtl="0">
              <a:spcBef>
                <a:spcPts val="500"/>
              </a:spcBef>
              <a:spcAft>
                <a:spcPts val="0"/>
              </a:spcAft>
              <a:buNone/>
            </a:pPr>
            <a:r>
              <a:rPr lang="en-US" b="0"/>
              <a:t/>
            </a:r>
            <a:br>
              <a:rPr lang="en-US" b="0"/>
            </a:br>
            <a:endParaRPr b="0"/>
          </a:p>
          <a:p>
            <a:pPr marL="0" lvl="0" indent="-114300" algn="l" rtl="0">
              <a:spcBef>
                <a:spcPts val="500"/>
              </a:spcBef>
              <a:spcAft>
                <a:spcPts val="0"/>
              </a:spcAft>
              <a:buClr>
                <a:srgbClr val="212121"/>
              </a:buClr>
              <a:buSzPts val="1800"/>
              <a:buFont typeface="Play"/>
              <a:buAutoNum type="arabicPeriod" startAt="2"/>
            </a:pPr>
            <a:r>
              <a:rPr lang="en-US" sz="1800" b="1" i="0" u="none" strike="noStrike">
                <a:solidFill>
                  <a:srgbClr val="212121"/>
                </a:solidFill>
                <a:latin typeface="Times New Roman"/>
                <a:ea typeface="Times New Roman"/>
                <a:cs typeface="Times New Roman"/>
                <a:sym typeface="Times New Roman"/>
              </a:rPr>
              <a:t>Intervention Development</a:t>
            </a:r>
            <a:r>
              <a:rPr lang="en-US" sz="1800" b="0" i="0" u="none" strike="noStrike">
                <a:solidFill>
                  <a:srgbClr val="212121"/>
                </a:solidFill>
                <a:latin typeface="Times New Roman"/>
                <a:ea typeface="Times New Roman"/>
                <a:cs typeface="Times New Roman"/>
                <a:sym typeface="Times New Roman"/>
              </a:rPr>
              <a:t>: Researchers can develop targeted interventions aimed at increasing HPV vaccination coverage in school settings. These interventions could include educational campaigns, provider training programs, and innovative approaches to vaccine delivery.</a:t>
            </a:r>
            <a:endParaRPr/>
          </a:p>
          <a:p>
            <a:pPr marL="0" lvl="0" indent="0" algn="l" rtl="0">
              <a:spcBef>
                <a:spcPts val="500"/>
              </a:spcBef>
              <a:spcAft>
                <a:spcPts val="0"/>
              </a:spcAft>
              <a:buNone/>
            </a:pPr>
            <a:r>
              <a:rPr lang="en-US" b="0"/>
              <a:t/>
            </a:r>
            <a:br>
              <a:rPr lang="en-US" b="0"/>
            </a:br>
            <a:endParaRPr b="0"/>
          </a:p>
          <a:p>
            <a:pPr marL="0" lvl="0" indent="-114300" algn="l" rtl="0">
              <a:spcBef>
                <a:spcPts val="500"/>
              </a:spcBef>
              <a:spcAft>
                <a:spcPts val="0"/>
              </a:spcAft>
              <a:buClr>
                <a:srgbClr val="212121"/>
              </a:buClr>
              <a:buSzPts val="1800"/>
              <a:buFont typeface="Play"/>
              <a:buAutoNum type="arabicPeriod" startAt="3"/>
            </a:pPr>
            <a:r>
              <a:rPr lang="en-US" sz="1800" b="1" i="0" u="none" strike="noStrike">
                <a:solidFill>
                  <a:srgbClr val="212121"/>
                </a:solidFill>
                <a:latin typeface="Times New Roman"/>
                <a:ea typeface="Times New Roman"/>
                <a:cs typeface="Times New Roman"/>
                <a:sym typeface="Times New Roman"/>
              </a:rPr>
              <a:t>Partnerships and Collaboration</a:t>
            </a:r>
            <a:r>
              <a:rPr lang="en-US" sz="1800" b="0" i="0" u="none" strike="noStrike">
                <a:solidFill>
                  <a:srgbClr val="212121"/>
                </a:solidFill>
                <a:latin typeface="Times New Roman"/>
                <a:ea typeface="Times New Roman"/>
                <a:cs typeface="Times New Roman"/>
                <a:sym typeface="Times New Roman"/>
              </a:rPr>
              <a:t>: Collaboration between schools, healthcare providers, public health agencies, and community organizations can enhance efforts to optimize HPV vaccination coverage. Building partnerships can lead to coordinated strategies, resource sharing, and increased access to vaccination services.</a:t>
            </a:r>
            <a:endParaRPr/>
          </a:p>
          <a:p>
            <a:pPr marL="0" lvl="0" indent="0" algn="l" rtl="0">
              <a:spcBef>
                <a:spcPts val="500"/>
              </a:spcBef>
              <a:spcAft>
                <a:spcPts val="0"/>
              </a:spcAft>
              <a:buNone/>
            </a:pPr>
            <a:r>
              <a:rPr lang="en-US" b="0"/>
              <a:t/>
            </a:r>
            <a:br>
              <a:rPr lang="en-US" b="0"/>
            </a:br>
            <a:endParaRPr b="0"/>
          </a:p>
          <a:p>
            <a:pPr marL="0" lvl="0" indent="-114300" algn="l" rtl="0">
              <a:spcBef>
                <a:spcPts val="500"/>
              </a:spcBef>
              <a:spcAft>
                <a:spcPts val="0"/>
              </a:spcAft>
              <a:buClr>
                <a:srgbClr val="212121"/>
              </a:buClr>
              <a:buSzPts val="1800"/>
              <a:buFont typeface="Play"/>
              <a:buAutoNum type="arabicPeriod" startAt="4"/>
            </a:pPr>
            <a:r>
              <a:rPr lang="en-US" sz="1800" b="1" i="0" u="none" strike="noStrike">
                <a:solidFill>
                  <a:srgbClr val="212121"/>
                </a:solidFill>
                <a:latin typeface="Times New Roman"/>
                <a:ea typeface="Times New Roman"/>
                <a:cs typeface="Times New Roman"/>
                <a:sym typeface="Times New Roman"/>
              </a:rPr>
              <a:t>Technology Integration</a:t>
            </a:r>
            <a:r>
              <a:rPr lang="en-US" sz="1800" b="0" i="0" u="none" strike="noStrike">
                <a:solidFill>
                  <a:srgbClr val="212121"/>
                </a:solidFill>
                <a:latin typeface="Times New Roman"/>
                <a:ea typeface="Times New Roman"/>
                <a:cs typeface="Times New Roman"/>
                <a:sym typeface="Times New Roman"/>
              </a:rPr>
              <a:t>: Leveraging technology, such as mobile apps, telemedicine, and electronic health records, can improve communication, streamline vaccine delivery, and facilitate tracking of vaccination rates. There's an opportunity to explore how technology can be integrated into school health policies to enhance HPV vaccination efforts.</a:t>
            </a:r>
            <a:endParaRPr/>
          </a:p>
          <a:p>
            <a:pPr marL="0" lvl="0" indent="0" algn="l" rtl="0">
              <a:spcBef>
                <a:spcPts val="500"/>
              </a:spcBef>
              <a:spcAft>
                <a:spcPts val="0"/>
              </a:spcAft>
              <a:buNone/>
            </a:pPr>
            <a:r>
              <a:rPr lang="en-US" b="0"/>
              <a:t/>
            </a:r>
            <a:br>
              <a:rPr lang="en-US" b="0"/>
            </a:br>
            <a:endParaRPr b="0"/>
          </a:p>
          <a:p>
            <a:pPr marL="0" lvl="0" indent="-114300" algn="l" rtl="0">
              <a:spcBef>
                <a:spcPts val="500"/>
              </a:spcBef>
              <a:spcAft>
                <a:spcPts val="0"/>
              </a:spcAft>
              <a:buClr>
                <a:srgbClr val="212121"/>
              </a:buClr>
              <a:buSzPts val="1800"/>
              <a:buFont typeface="Play"/>
              <a:buAutoNum type="arabicPeriod" startAt="5"/>
            </a:pPr>
            <a:r>
              <a:rPr lang="en-US" sz="1800" b="1" i="0" u="none" strike="noStrike">
                <a:solidFill>
                  <a:srgbClr val="212121"/>
                </a:solidFill>
                <a:latin typeface="Times New Roman"/>
                <a:ea typeface="Times New Roman"/>
                <a:cs typeface="Times New Roman"/>
                <a:sym typeface="Times New Roman"/>
              </a:rPr>
              <a:t>Addressing Equity:</a:t>
            </a:r>
            <a:r>
              <a:rPr lang="en-US" sz="1800" b="0" i="0" u="none" strike="noStrike">
                <a:solidFill>
                  <a:srgbClr val="212121"/>
                </a:solidFill>
                <a:latin typeface="Times New Roman"/>
                <a:ea typeface="Times New Roman"/>
                <a:cs typeface="Times New Roman"/>
                <a:sym typeface="Times New Roman"/>
              </a:rPr>
              <a:t> Research can focus on addressing disparities in HPV vaccination coverage among different demographic groups, including racial/ethnic minorities, low-income populations, and rural communities. Understanding the underlying factors contributing to these disparities and developing targeted interventions to address them is crucial.</a:t>
            </a:r>
            <a:endParaRPr/>
          </a:p>
          <a:p>
            <a:pPr marL="0" lvl="0" indent="0" algn="l" rtl="0">
              <a:spcBef>
                <a:spcPts val="500"/>
              </a:spcBef>
              <a:spcAft>
                <a:spcPts val="0"/>
              </a:spcAft>
              <a:buNone/>
            </a:pPr>
            <a:r>
              <a:rPr lang="en-US" b="0"/>
              <a:t/>
            </a:r>
            <a:br>
              <a:rPr lang="en-US" b="0"/>
            </a:br>
            <a:endParaRPr b="0"/>
          </a:p>
          <a:p>
            <a:pPr marL="0" lvl="0" indent="-114300" algn="l" rtl="0">
              <a:spcBef>
                <a:spcPts val="500"/>
              </a:spcBef>
              <a:spcAft>
                <a:spcPts val="0"/>
              </a:spcAft>
              <a:buClr>
                <a:srgbClr val="212121"/>
              </a:buClr>
              <a:buSzPts val="1800"/>
              <a:buFont typeface="Play"/>
              <a:buAutoNum type="arabicPeriod" startAt="6"/>
            </a:pPr>
            <a:r>
              <a:rPr lang="en-US" sz="1800" b="1" i="0" u="none" strike="noStrike">
                <a:solidFill>
                  <a:srgbClr val="212121"/>
                </a:solidFill>
                <a:latin typeface="Times New Roman"/>
                <a:ea typeface="Times New Roman"/>
                <a:cs typeface="Times New Roman"/>
                <a:sym typeface="Times New Roman"/>
              </a:rPr>
              <a:t>School-Based Health Centers (SBHCs)</a:t>
            </a:r>
            <a:r>
              <a:rPr lang="en-US" sz="1800" b="0" i="0" u="none" strike="noStrike">
                <a:solidFill>
                  <a:srgbClr val="212121"/>
                </a:solidFill>
                <a:latin typeface="Times New Roman"/>
                <a:ea typeface="Times New Roman"/>
                <a:cs typeface="Times New Roman"/>
                <a:sym typeface="Times New Roman"/>
              </a:rPr>
              <a:t>: SBHCs play a vital role in providing healthcare services to students, including HPV vaccination. There's an opportunity to strengthen the capacity of SBHCs to deliver HPV vaccines effectively, improve access to care, and integrate vaccination efforts into broader school health initiatives.</a:t>
            </a:r>
            <a:endParaRPr/>
          </a:p>
          <a:p>
            <a:pPr marL="0" lvl="0" indent="0" algn="l" rtl="0">
              <a:spcBef>
                <a:spcPts val="500"/>
              </a:spcBef>
              <a:spcAft>
                <a:spcPts val="0"/>
              </a:spcAft>
              <a:buNone/>
            </a:pPr>
            <a:r>
              <a:rPr lang="en-US" b="0"/>
              <a:t/>
            </a:r>
            <a:br>
              <a:rPr lang="en-US" b="0"/>
            </a:br>
            <a:endParaRPr b="0"/>
          </a:p>
          <a:p>
            <a:pPr marL="0" lvl="0" indent="-114300" algn="l" rtl="0">
              <a:spcBef>
                <a:spcPts val="500"/>
              </a:spcBef>
              <a:spcAft>
                <a:spcPts val="0"/>
              </a:spcAft>
              <a:buClr>
                <a:srgbClr val="212121"/>
              </a:buClr>
              <a:buSzPts val="1800"/>
              <a:buFont typeface="Play"/>
              <a:buAutoNum type="arabicPeriod" startAt="7"/>
            </a:pPr>
            <a:r>
              <a:rPr lang="en-US" sz="1800" b="1" i="0" u="none" strike="noStrike">
                <a:solidFill>
                  <a:srgbClr val="212121"/>
                </a:solidFill>
                <a:latin typeface="Times New Roman"/>
                <a:ea typeface="Times New Roman"/>
                <a:cs typeface="Times New Roman"/>
                <a:sym typeface="Times New Roman"/>
              </a:rPr>
              <a:t>Parent and Community Engagement</a:t>
            </a:r>
            <a:r>
              <a:rPr lang="en-US" sz="1800" b="0" i="0" u="none" strike="noStrike">
                <a:solidFill>
                  <a:srgbClr val="212121"/>
                </a:solidFill>
                <a:latin typeface="Times New Roman"/>
                <a:ea typeface="Times New Roman"/>
                <a:cs typeface="Times New Roman"/>
                <a:sym typeface="Times New Roman"/>
              </a:rPr>
              <a:t>: Engaging parents, caregivers, and community members is essential for increasing HPV vaccination acceptance and uptake. Research can explore effective strategies for engaging these stakeholders, addressing concerns and misconceptions, and promoting vaccine acceptance within communities.</a:t>
            </a:r>
            <a:endParaRPr/>
          </a:p>
          <a:p>
            <a:pPr marL="0" lvl="0" indent="0" algn="l" rtl="0">
              <a:spcBef>
                <a:spcPts val="500"/>
              </a:spcBef>
              <a:spcAft>
                <a:spcPts val="0"/>
              </a:spcAft>
              <a:buNone/>
            </a:pPr>
            <a:r>
              <a:rPr lang="en-US" b="0"/>
              <a:t/>
            </a:r>
            <a:br>
              <a:rPr lang="en-US" b="0"/>
            </a:br>
            <a:endParaRPr b="0"/>
          </a:p>
          <a:p>
            <a:pPr marL="0" lvl="0" indent="-114300" algn="l" rtl="0">
              <a:spcBef>
                <a:spcPts val="500"/>
              </a:spcBef>
              <a:spcAft>
                <a:spcPts val="0"/>
              </a:spcAft>
              <a:buClr>
                <a:srgbClr val="212121"/>
              </a:buClr>
              <a:buSzPts val="1800"/>
              <a:buFont typeface="Play"/>
              <a:buAutoNum type="arabicPeriod" startAt="8"/>
            </a:pPr>
            <a:r>
              <a:rPr lang="en-US" sz="1800" b="1" i="0" u="none" strike="noStrike">
                <a:solidFill>
                  <a:srgbClr val="212121"/>
                </a:solidFill>
                <a:latin typeface="Times New Roman"/>
                <a:ea typeface="Times New Roman"/>
                <a:cs typeface="Times New Roman"/>
                <a:sym typeface="Times New Roman"/>
              </a:rPr>
              <a:t>Health Education Programs</a:t>
            </a:r>
            <a:r>
              <a:rPr lang="en-US" sz="1800" b="0" i="0" u="none" strike="noStrike">
                <a:solidFill>
                  <a:srgbClr val="212121"/>
                </a:solidFill>
                <a:latin typeface="Times New Roman"/>
                <a:ea typeface="Times New Roman"/>
                <a:cs typeface="Times New Roman"/>
                <a:sym typeface="Times New Roman"/>
              </a:rPr>
              <a:t>: Developing and implementing comprehensive health education programs in schools can increase awareness about HPV, the importance of vaccination, and cancer prevention. These programs can empower students to make informed decisions about their health and encourage vaccination uptake.</a:t>
            </a:r>
            <a:endParaRPr/>
          </a:p>
          <a:p>
            <a:pPr marL="0" lvl="0" indent="0" algn="l" rtl="0">
              <a:spcBef>
                <a:spcPts val="500"/>
              </a:spcBef>
              <a:spcAft>
                <a:spcPts val="0"/>
              </a:spcAft>
              <a:buNone/>
            </a:pPr>
            <a:r>
              <a:rPr lang="en-US" b="0"/>
              <a:t/>
            </a:r>
            <a:br>
              <a:rPr lang="en-US" b="0"/>
            </a:br>
            <a:endParaRPr b="0"/>
          </a:p>
          <a:p>
            <a:pPr marL="0" lvl="0" indent="-114300" algn="l" rtl="0">
              <a:spcBef>
                <a:spcPts val="500"/>
              </a:spcBef>
              <a:spcAft>
                <a:spcPts val="0"/>
              </a:spcAft>
              <a:buClr>
                <a:srgbClr val="212121"/>
              </a:buClr>
              <a:buSzPts val="1800"/>
              <a:buFont typeface="Play"/>
              <a:buAutoNum type="arabicPeriod" startAt="9"/>
            </a:pPr>
            <a:r>
              <a:rPr lang="en-US" sz="1800" b="1" i="0" u="none" strike="noStrike">
                <a:solidFill>
                  <a:srgbClr val="212121"/>
                </a:solidFill>
                <a:latin typeface="Times New Roman"/>
                <a:ea typeface="Times New Roman"/>
                <a:cs typeface="Times New Roman"/>
                <a:sym typeface="Times New Roman"/>
              </a:rPr>
              <a:t>Evaluation of Cost-Effectiveness</a:t>
            </a:r>
            <a:r>
              <a:rPr lang="en-US" sz="1800" b="0" i="0" u="none" strike="noStrike">
                <a:solidFill>
                  <a:srgbClr val="212121"/>
                </a:solidFill>
                <a:latin typeface="Times New Roman"/>
                <a:ea typeface="Times New Roman"/>
                <a:cs typeface="Times New Roman"/>
                <a:sym typeface="Times New Roman"/>
              </a:rPr>
              <a:t>: Assessing the cost-effectiveness of targeted school health policies for HPV vaccination can provide valuable insights for policymakers and healthcare providers. Understanding the economic impact of different interventions can inform resource allocation and decision-making.</a:t>
            </a:r>
            <a:endParaRPr/>
          </a:p>
          <a:p>
            <a:pPr marL="0" lvl="0" indent="0" algn="l" rtl="0">
              <a:spcBef>
                <a:spcPts val="500"/>
              </a:spcBef>
              <a:spcAft>
                <a:spcPts val="0"/>
              </a:spcAft>
              <a:buNone/>
            </a:pPr>
            <a:r>
              <a:rPr lang="en-US" b="0"/>
              <a:t/>
            </a:r>
            <a:br>
              <a:rPr lang="en-US" b="0"/>
            </a:br>
            <a:endParaRPr b="0"/>
          </a:p>
          <a:p>
            <a:pPr marL="0" lvl="0" indent="-114300" algn="l" rtl="0">
              <a:spcBef>
                <a:spcPts val="500"/>
              </a:spcBef>
              <a:spcAft>
                <a:spcPts val="0"/>
              </a:spcAft>
              <a:buClr>
                <a:srgbClr val="212121"/>
              </a:buClr>
              <a:buSzPts val="1800"/>
              <a:buFont typeface="Play"/>
              <a:buAutoNum type="arabicPeriod" startAt="10"/>
            </a:pPr>
            <a:r>
              <a:rPr lang="en-US" sz="1800" b="1" i="0" u="none" strike="noStrike">
                <a:solidFill>
                  <a:srgbClr val="212121"/>
                </a:solidFill>
                <a:latin typeface="Times New Roman"/>
                <a:ea typeface="Times New Roman"/>
                <a:cs typeface="Times New Roman"/>
                <a:sym typeface="Times New Roman"/>
              </a:rPr>
              <a:t>Long-Term Impact</a:t>
            </a:r>
            <a:r>
              <a:rPr lang="en-US" sz="1800" b="0" i="0" u="none" strike="noStrike">
                <a:solidFill>
                  <a:srgbClr val="212121"/>
                </a:solidFill>
                <a:latin typeface="Times New Roman"/>
                <a:ea typeface="Times New Roman"/>
                <a:cs typeface="Times New Roman"/>
                <a:sym typeface="Times New Roman"/>
              </a:rPr>
              <a:t>: Research can explore the long-term impact of HPV vaccination efforts initiated in school settings, including reductions in HPV-related diseases such as cervical cancer, genital warts, and oropharyngeal cancers. Longitudinal studies can assess the sustained effectiveness of vaccination programs and inform future strategies   </a:t>
            </a:r>
            <a:endParaRPr/>
          </a:p>
          <a:p>
            <a:pPr marL="0" lvl="0" indent="0" algn="l" rtl="0">
              <a:spcBef>
                <a:spcPts val="500"/>
              </a:spcBef>
              <a:spcAft>
                <a:spcPts val="0"/>
              </a:spcAft>
              <a:buNone/>
            </a:pPr>
            <a:endParaRPr/>
          </a:p>
        </p:txBody>
      </p:sp>
      <p:sp>
        <p:nvSpPr>
          <p:cNvPr id="129" name="Google Shape;12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919208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895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1073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372169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57767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13794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9702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4/17/2024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576154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4/17/2024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831265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4/17/2024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235786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4/17/2024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11007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4/17/2024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35450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4/17/2024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76357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4/17/2024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6608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journals.sagepub.com/doi/full/10.1177/0033354918793629" TargetMode="External"/><Relationship Id="rId3" Type="http://schemas.openxmlformats.org/officeDocument/2006/relationships/hyperlink" Target="https://www.health.ny.gov/prevention/immunization/providers/pharmacists_as_immunizers.htm" TargetMode="External"/><Relationship Id="rId7" Type="http://schemas.openxmlformats.org/officeDocument/2006/relationships/hyperlink" Target="https://link.springer.com/article/10.1007/s40272-016-0177-1"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ncbi.nlm.nih.gov/pmc/articles/PMC2556726/" TargetMode="External"/><Relationship Id="rId5" Type="http://schemas.openxmlformats.org/officeDocument/2006/relationships/hyperlink" Target="https://pubmed.ncbi.nlm.nih.gov/31654772/" TargetMode="External"/><Relationship Id="rId4" Type="http://schemas.openxmlformats.org/officeDocument/2006/relationships/hyperlink" Target="https://www.ncbi.nlm.nih.gov/pmc/articles/PMC10478734/" TargetMode="External"/><Relationship Id="rId9" Type="http://schemas.openxmlformats.org/officeDocument/2006/relationships/hyperlink" Target="https://publications.aap.org/pediatrics/article-abstract/138/1/e20153863/52510/Interventions-to-Improve-HPV-Vaccine-Uptake-A"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459135" y="147947"/>
            <a:ext cx="11213100" cy="1842000"/>
          </a:xfrm>
          <a:prstGeom prst="rect">
            <a:avLst/>
          </a:prstGeom>
          <a:noFill/>
          <a:ln>
            <a:noFill/>
          </a:ln>
        </p:spPr>
        <p:txBody>
          <a:bodyPr spcFirstLastPara="1" wrap="square" lIns="91425" tIns="45700" rIns="91425" bIns="45700" anchor="b" anchorCtr="0">
            <a:normAutofit/>
          </a:bodyPr>
          <a:lstStyle/>
          <a:p>
            <a:pPr marL="0" lvl="0" indent="0" algn="ctr" rtl="0">
              <a:lnSpc>
                <a:spcPct val="115000"/>
              </a:lnSpc>
              <a:spcBef>
                <a:spcPts val="0"/>
              </a:spcBef>
              <a:spcAft>
                <a:spcPts val="500"/>
              </a:spcAft>
              <a:buClr>
                <a:schemeClr val="dk1"/>
              </a:buClr>
              <a:buSzPts val="1100"/>
              <a:buFont typeface="Arial"/>
              <a:buNone/>
            </a:pPr>
            <a:r>
              <a:rPr lang="en-US" sz="3600" b="1" dirty="0">
                <a:solidFill>
                  <a:schemeClr val="tx1"/>
                </a:solidFill>
                <a:latin typeface="Times New Roman"/>
                <a:ea typeface="Times New Roman"/>
                <a:cs typeface="Times New Roman"/>
                <a:sym typeface="Times New Roman"/>
              </a:rPr>
              <a:t>Optimizing HPV Vaccination Coverage Through Targeted School Health  Policies in the United States.</a:t>
            </a:r>
            <a:endParaRPr sz="7800" dirty="0">
              <a:solidFill>
                <a:schemeClr val="tx1"/>
              </a:solidFill>
            </a:endParaRPr>
          </a:p>
        </p:txBody>
      </p:sp>
      <p:sp>
        <p:nvSpPr>
          <p:cNvPr id="65" name="Google Shape;65;p1"/>
          <p:cNvSpPr txBox="1"/>
          <p:nvPr/>
        </p:nvSpPr>
        <p:spPr>
          <a:xfrm>
            <a:off x="4687325" y="3676600"/>
            <a:ext cx="44769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2"/>
              </a:solidFill>
            </a:endParaRPr>
          </a:p>
        </p:txBody>
      </p:sp>
      <p:sp>
        <p:nvSpPr>
          <p:cNvPr id="66" name="Google Shape;66;p1"/>
          <p:cNvSpPr txBox="1"/>
          <p:nvPr/>
        </p:nvSpPr>
        <p:spPr>
          <a:xfrm>
            <a:off x="2643418" y="4358350"/>
            <a:ext cx="64239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i="1" dirty="0">
                <a:solidFill>
                  <a:schemeClr val="tx1"/>
                </a:solidFill>
              </a:rPr>
              <a:t>Presented </a:t>
            </a:r>
            <a:r>
              <a:rPr lang="en-US" sz="2400" b="1" i="1" dirty="0" smtClean="0">
                <a:solidFill>
                  <a:schemeClr val="tx1"/>
                </a:solidFill>
              </a:rPr>
              <a:t>by</a:t>
            </a:r>
            <a:r>
              <a:rPr lang="en-US" sz="2400" b="1" i="1" dirty="0">
                <a:solidFill>
                  <a:schemeClr val="tx1"/>
                </a:solidFill>
              </a:rPr>
              <a:t>;</a:t>
            </a:r>
            <a:endParaRPr sz="2400" b="1" i="1" dirty="0">
              <a:solidFill>
                <a:schemeClr val="tx1"/>
              </a:solidFill>
            </a:endParaRPr>
          </a:p>
          <a:p>
            <a:pPr marL="0" lvl="0" indent="0" algn="ctr" rtl="0">
              <a:spcBef>
                <a:spcPts val="0"/>
              </a:spcBef>
              <a:spcAft>
                <a:spcPts val="0"/>
              </a:spcAft>
              <a:buNone/>
            </a:pPr>
            <a:r>
              <a:rPr lang="en-US" sz="2400" b="1" i="1" dirty="0" err="1">
                <a:solidFill>
                  <a:schemeClr val="tx1"/>
                </a:solidFill>
              </a:rPr>
              <a:t>Miltone</a:t>
            </a:r>
            <a:r>
              <a:rPr lang="en-US" sz="2400" b="1" i="1" dirty="0">
                <a:solidFill>
                  <a:schemeClr val="tx1"/>
                </a:solidFill>
              </a:rPr>
              <a:t> </a:t>
            </a:r>
            <a:r>
              <a:rPr lang="en-US" sz="2400" b="1" i="1" dirty="0" err="1">
                <a:solidFill>
                  <a:schemeClr val="tx1"/>
                </a:solidFill>
              </a:rPr>
              <a:t>Awiti</a:t>
            </a:r>
            <a:endParaRPr sz="2400" b="1" i="1" dirty="0">
              <a:solidFill>
                <a:schemeClr val="tx1"/>
              </a:solidFill>
            </a:endParaRPr>
          </a:p>
          <a:p>
            <a:pPr marL="0" lvl="0" indent="0" algn="ctr" rtl="0">
              <a:spcBef>
                <a:spcPts val="0"/>
              </a:spcBef>
              <a:spcAft>
                <a:spcPts val="0"/>
              </a:spcAft>
              <a:buNone/>
            </a:pPr>
            <a:r>
              <a:rPr lang="en-US" sz="2400" b="1" i="1" dirty="0">
                <a:solidFill>
                  <a:schemeClr val="tx1"/>
                </a:solidFill>
              </a:rPr>
              <a:t>Oscar </a:t>
            </a:r>
            <a:r>
              <a:rPr lang="en-US" sz="2400" b="1" i="1" dirty="0" err="1">
                <a:solidFill>
                  <a:schemeClr val="tx1"/>
                </a:solidFill>
              </a:rPr>
              <a:t>Odera</a:t>
            </a:r>
            <a:endParaRPr sz="2400" b="1" i="1"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cc94dbec51_6_0"/>
          <p:cNvSpPr txBox="1">
            <a:spLocks noGrp="1"/>
          </p:cNvSpPr>
          <p:nvPr>
            <p:ph type="title"/>
          </p:nvPr>
        </p:nvSpPr>
        <p:spPr>
          <a:xfrm>
            <a:off x="1358975" y="115503"/>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2D3B45"/>
              </a:buClr>
              <a:buSzPts val="4400"/>
              <a:buFont typeface="Lato"/>
              <a:buNone/>
            </a:pPr>
            <a:r>
              <a:rPr lang="en-US" b="1" i="0" dirty="0">
                <a:solidFill>
                  <a:schemeClr val="tx1"/>
                </a:solidFill>
                <a:latin typeface="Lato"/>
                <a:ea typeface="Lato"/>
                <a:cs typeface="Lato"/>
                <a:sym typeface="Lato"/>
              </a:rPr>
              <a:t>Overall assessment and conclusion of </a:t>
            </a:r>
            <a:r>
              <a:rPr lang="en-US" b="1" dirty="0" smtClean="0">
                <a:solidFill>
                  <a:schemeClr val="tx1"/>
                </a:solidFill>
                <a:latin typeface="Lato"/>
                <a:ea typeface="Lato"/>
                <a:cs typeface="Lato"/>
                <a:sym typeface="Lato"/>
              </a:rPr>
              <a:t>this</a:t>
            </a:r>
            <a:r>
              <a:rPr lang="en-US" b="1" i="0" dirty="0" smtClean="0">
                <a:solidFill>
                  <a:schemeClr val="tx1"/>
                </a:solidFill>
                <a:latin typeface="Lato"/>
                <a:ea typeface="Lato"/>
                <a:cs typeface="Lato"/>
                <a:sym typeface="Lato"/>
              </a:rPr>
              <a:t> </a:t>
            </a:r>
            <a:r>
              <a:rPr lang="en-US" b="1" i="0" dirty="0">
                <a:solidFill>
                  <a:schemeClr val="tx1"/>
                </a:solidFill>
                <a:latin typeface="Lato"/>
                <a:ea typeface="Lato"/>
                <a:cs typeface="Lato"/>
                <a:sym typeface="Lato"/>
              </a:rPr>
              <a:t>topic </a:t>
            </a:r>
            <a:endParaRPr b="1" dirty="0">
              <a:solidFill>
                <a:schemeClr val="tx1"/>
              </a:solidFill>
            </a:endParaRPr>
          </a:p>
        </p:txBody>
      </p:sp>
      <p:sp>
        <p:nvSpPr>
          <p:cNvPr id="145" name="Google Shape;145;g2cc94dbec51_6_0"/>
          <p:cNvSpPr txBox="1">
            <a:spLocks noGrp="1"/>
          </p:cNvSpPr>
          <p:nvPr>
            <p:ph idx="1"/>
          </p:nvPr>
        </p:nvSpPr>
        <p:spPr>
          <a:xfrm>
            <a:off x="838200" y="1825625"/>
            <a:ext cx="10099800" cy="43512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100"/>
              <a:buNone/>
            </a:pPr>
            <a:r>
              <a:rPr lang="en-US" dirty="0">
                <a:solidFill>
                  <a:schemeClr val="tx1"/>
                </a:solidFill>
                <a:highlight>
                  <a:srgbClr val="FFFFFF"/>
                </a:highlight>
                <a:latin typeface="Tahoma" panose="020B0604030504040204" pitchFamily="34" charset="0"/>
                <a:ea typeface="Tahoma" panose="020B0604030504040204" pitchFamily="34" charset="0"/>
                <a:cs typeface="Tahoma" panose="020B0604030504040204" pitchFamily="34" charset="0"/>
                <a:sym typeface="Times New Roman"/>
              </a:rPr>
              <a:t>Targeted school health policies can greatly improve HPV vaccination rates among adolescents and young adults. These policies can influence the uptake of vaccines and help avert HPV-related diseases by overcoming hindrances to access and incorporating the school system's infrastructure. </a:t>
            </a:r>
            <a:r>
              <a:rPr lang="en-US" dirty="0" smtClean="0">
                <a:solidFill>
                  <a:schemeClr val="tx1"/>
                </a:solidFill>
                <a:highlight>
                  <a:srgbClr val="FFFFFF"/>
                </a:highlight>
                <a:latin typeface="Tahoma" panose="020B0604030504040204" pitchFamily="34" charset="0"/>
                <a:ea typeface="Tahoma" panose="020B0604030504040204" pitchFamily="34" charset="0"/>
                <a:cs typeface="Tahoma" panose="020B0604030504040204" pitchFamily="34" charset="0"/>
                <a:sym typeface="Times New Roman"/>
              </a:rPr>
              <a:t>However</a:t>
            </a:r>
            <a:r>
              <a:rPr lang="en-US" dirty="0">
                <a:solidFill>
                  <a:schemeClr val="tx1"/>
                </a:solidFill>
                <a:highlight>
                  <a:srgbClr val="FFFFFF"/>
                </a:highlight>
                <a:latin typeface="Tahoma" panose="020B0604030504040204" pitchFamily="34" charset="0"/>
                <a:ea typeface="Tahoma" panose="020B0604030504040204" pitchFamily="34" charset="0"/>
                <a:cs typeface="Tahoma" panose="020B0604030504040204" pitchFamily="34" charset="0"/>
                <a:sym typeface="Times New Roman"/>
              </a:rPr>
              <a:t>, continuous studies and collaborations are essential to guarantee that these efforts are effectively promoting population health and are decreasing the impact of HPV infection and related diseases.</a:t>
            </a:r>
            <a:endParaRPr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46" name="Google Shape;146;g2cc94dbec51_6_0"/>
          <p:cNvPicPr preferRelativeResize="0"/>
          <p:nvPr/>
        </p:nvPicPr>
        <p:blipFill>
          <a:blip r:embed="rId3">
            <a:alphaModFix/>
          </a:blip>
          <a:stretch>
            <a:fillRect/>
          </a:stretch>
        </p:blipFill>
        <p:spPr>
          <a:xfrm>
            <a:off x="0" y="0"/>
            <a:ext cx="1358975" cy="1325700"/>
          </a:xfrm>
          <a:prstGeom prst="rect">
            <a:avLst/>
          </a:prstGeom>
          <a:noFill/>
          <a:ln>
            <a:noFill/>
          </a:ln>
        </p:spPr>
      </p:pic>
      <p:pic>
        <p:nvPicPr>
          <p:cNvPr id="147" name="Google Shape;147;g2cc94dbec51_6_0"/>
          <p:cNvPicPr preferRelativeResize="0"/>
          <p:nvPr/>
        </p:nvPicPr>
        <p:blipFill>
          <a:blip r:embed="rId3">
            <a:alphaModFix/>
          </a:blip>
          <a:stretch>
            <a:fillRect/>
          </a:stretch>
        </p:blipFill>
        <p:spPr>
          <a:xfrm>
            <a:off x="10937975" y="5532300"/>
            <a:ext cx="1358975" cy="13257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26e44e6ea75_0_0"/>
          <p:cNvSpPr txBox="1">
            <a:spLocks noGrp="1"/>
          </p:cNvSpPr>
          <p:nvPr>
            <p:ph type="title"/>
          </p:nvPr>
        </p:nvSpPr>
        <p:spPr>
          <a:xfrm>
            <a:off x="838200" y="0"/>
            <a:ext cx="10515600" cy="87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solidFill>
                  <a:schemeClr val="tx1"/>
                </a:solidFill>
              </a:rPr>
              <a:t>REFERENCES</a:t>
            </a:r>
            <a:endParaRPr dirty="0">
              <a:solidFill>
                <a:schemeClr val="tx1"/>
              </a:solidFill>
            </a:endParaRPr>
          </a:p>
        </p:txBody>
      </p:sp>
      <p:sp>
        <p:nvSpPr>
          <p:cNvPr id="154" name="Google Shape;154;g26e44e6ea75_0_0"/>
          <p:cNvSpPr txBox="1">
            <a:spLocks noGrp="1"/>
          </p:cNvSpPr>
          <p:nvPr>
            <p:ph idx="1"/>
          </p:nvPr>
        </p:nvSpPr>
        <p:spPr>
          <a:xfrm>
            <a:off x="838200" y="1886552"/>
            <a:ext cx="10515600" cy="436987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endParaRPr sz="1600" b="1" dirty="0">
              <a:solidFill>
                <a:srgbClr val="2D3B45"/>
              </a:solidFill>
              <a:latin typeface="Times New Roman"/>
              <a:ea typeface="Times New Roman"/>
              <a:cs typeface="Times New Roman"/>
              <a:sym typeface="Times New Roman"/>
            </a:endParaRPr>
          </a:p>
          <a:p>
            <a:pPr marL="342900" lvl="0" indent="-342900" algn="just" rtl="0">
              <a:lnSpc>
                <a:spcPct val="107000"/>
              </a:lnSpc>
              <a:spcBef>
                <a:spcPts val="800"/>
              </a:spcBef>
              <a:spcAft>
                <a:spcPts val="0"/>
              </a:spcAft>
              <a:buClr>
                <a:schemeClr val="dk1"/>
              </a:buClr>
              <a:buSzPts val="1100"/>
              <a:buFont typeface="+mj-lt"/>
              <a:buAutoNum type="arabicPeriod"/>
            </a:pPr>
            <a:r>
              <a:rPr lang="en-US" sz="1800" u="sng" dirty="0">
                <a:solidFill>
                  <a:srgbClr val="0000FF"/>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https://www.health.ny.gov/prevention/immunization/providers/pharmacists_as_immunizers.htm</a:t>
            </a:r>
            <a:endParaRPr sz="1800" dirty="0"/>
          </a:p>
          <a:p>
            <a:pPr marL="342900" lvl="0" indent="-342900" algn="just" rtl="0">
              <a:lnSpc>
                <a:spcPct val="107000"/>
              </a:lnSpc>
              <a:spcBef>
                <a:spcPts val="800"/>
              </a:spcBef>
              <a:spcAft>
                <a:spcPts val="0"/>
              </a:spcAft>
              <a:buClr>
                <a:schemeClr val="dk1"/>
              </a:buClr>
              <a:buSzPts val="1100"/>
              <a:buFont typeface="+mj-lt"/>
              <a:buAutoNum type="arabicPeriod"/>
            </a:pPr>
            <a:r>
              <a:rPr lang="en-US" sz="1800" u="sng" dirty="0">
                <a:solidFill>
                  <a:srgbClr val="0000FF"/>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a:t>
            </a:r>
            <a:r>
              <a:rPr lang="en-US" sz="1800" u="sng" dirty="0" smtClean="0">
                <a:solidFill>
                  <a:srgbClr val="0000FF"/>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www.health.ny.gov/prevention/immunization/providers/pharmacists_as_immunizers.htm</a:t>
            </a:r>
            <a:endParaRPr sz="1800" b="1" dirty="0">
              <a:solidFill>
                <a:srgbClr val="2D3B45"/>
              </a:solidFill>
              <a:latin typeface="Times New Roman"/>
              <a:ea typeface="Times New Roman"/>
              <a:cs typeface="Times New Roman"/>
              <a:sym typeface="Times New Roman"/>
            </a:endParaRPr>
          </a:p>
          <a:p>
            <a:pPr marL="342900" lvl="0" indent="-342900" algn="l" rtl="0">
              <a:lnSpc>
                <a:spcPct val="115000"/>
              </a:lnSpc>
              <a:spcBef>
                <a:spcPts val="500"/>
              </a:spcBef>
              <a:spcAft>
                <a:spcPts val="0"/>
              </a:spcAft>
              <a:buClr>
                <a:schemeClr val="dk1"/>
              </a:buClr>
              <a:buSzPts val="1100"/>
              <a:buFont typeface="+mj-lt"/>
              <a:buAutoNum type="arabicPeriod"/>
            </a:pPr>
            <a:r>
              <a:rPr lang="en-US" sz="1800" u="sng" dirty="0">
                <a:solidFill>
                  <a:schemeClr val="hlink"/>
                </a:solidFill>
                <a:highlight>
                  <a:srgbClr val="FFFFFF"/>
                </a:highlight>
                <a:latin typeface="Times New Roman"/>
                <a:ea typeface="Times New Roman"/>
                <a:cs typeface="Times New Roman"/>
                <a:sym typeface="Times New Roman"/>
                <a:hlinkClick r:id="rId4"/>
              </a:rPr>
              <a:t>https://www.ncbi.nlm.nih.gov/pmc/articles/PMC10478734/</a:t>
            </a:r>
            <a:endParaRPr sz="1800" dirty="0">
              <a:solidFill>
                <a:schemeClr val="accent2"/>
              </a:solidFill>
              <a:highlight>
                <a:srgbClr val="FFFFFF"/>
              </a:highlight>
              <a:latin typeface="Times New Roman"/>
              <a:ea typeface="Times New Roman"/>
              <a:cs typeface="Times New Roman"/>
              <a:sym typeface="Times New Roman"/>
            </a:endParaRPr>
          </a:p>
          <a:p>
            <a:pPr marL="342900" lvl="0" indent="-342900" algn="l" rtl="0">
              <a:lnSpc>
                <a:spcPct val="115000"/>
              </a:lnSpc>
              <a:spcBef>
                <a:spcPts val="500"/>
              </a:spcBef>
              <a:spcAft>
                <a:spcPts val="0"/>
              </a:spcAft>
              <a:buClr>
                <a:schemeClr val="dk1"/>
              </a:buClr>
              <a:buSzPts val="1100"/>
              <a:buFont typeface="+mj-lt"/>
              <a:buAutoNum type="arabicPeriod"/>
            </a:pPr>
            <a:r>
              <a:rPr lang="en-US" sz="1800" u="sng" dirty="0">
                <a:solidFill>
                  <a:schemeClr val="hlink"/>
                </a:solidFill>
                <a:highlight>
                  <a:srgbClr val="FFFFFF"/>
                </a:highlight>
                <a:latin typeface="Times New Roman"/>
                <a:ea typeface="Times New Roman"/>
                <a:cs typeface="Times New Roman"/>
                <a:sym typeface="Times New Roman"/>
                <a:hlinkClick r:id="rId5"/>
              </a:rPr>
              <a:t>https://pubmed.ncbi.nlm.nih.gov/31654772/</a:t>
            </a:r>
            <a:endParaRPr sz="1800" dirty="0">
              <a:solidFill>
                <a:schemeClr val="accent2"/>
              </a:solidFill>
              <a:highlight>
                <a:srgbClr val="FFFFFF"/>
              </a:highlight>
              <a:latin typeface="Times New Roman"/>
              <a:ea typeface="Times New Roman"/>
              <a:cs typeface="Times New Roman"/>
              <a:sym typeface="Times New Roman"/>
            </a:endParaRPr>
          </a:p>
          <a:p>
            <a:pPr marL="342900" lvl="0" indent="-342900" algn="l" rtl="0">
              <a:lnSpc>
                <a:spcPct val="115000"/>
              </a:lnSpc>
              <a:spcBef>
                <a:spcPts val="500"/>
              </a:spcBef>
              <a:spcAft>
                <a:spcPts val="0"/>
              </a:spcAft>
              <a:buClr>
                <a:schemeClr val="dk1"/>
              </a:buClr>
              <a:buSzPts val="1100"/>
              <a:buFont typeface="+mj-lt"/>
              <a:buAutoNum type="arabicPeriod"/>
            </a:pPr>
            <a:r>
              <a:rPr lang="en-US" sz="1800" u="sng" dirty="0">
                <a:solidFill>
                  <a:schemeClr val="hlink"/>
                </a:solidFill>
                <a:highlight>
                  <a:srgbClr val="FFFFFF"/>
                </a:highlight>
                <a:latin typeface="Times New Roman"/>
                <a:ea typeface="Times New Roman"/>
                <a:cs typeface="Times New Roman"/>
                <a:sym typeface="Times New Roman"/>
                <a:hlinkClick r:id="rId6"/>
              </a:rPr>
              <a:t>https://www.ncbi.nlm.nih.gov/pmc/articles/PMC2556726/</a:t>
            </a:r>
            <a:endParaRPr sz="1800" dirty="0">
              <a:solidFill>
                <a:schemeClr val="accent2"/>
              </a:solidFill>
              <a:highlight>
                <a:srgbClr val="FFFFFF"/>
              </a:highlight>
              <a:latin typeface="Times New Roman"/>
              <a:ea typeface="Times New Roman"/>
              <a:cs typeface="Times New Roman"/>
              <a:sym typeface="Times New Roman"/>
            </a:endParaRPr>
          </a:p>
          <a:p>
            <a:pPr marL="342900" lvl="0" indent="-342900" algn="l" rtl="0">
              <a:lnSpc>
                <a:spcPct val="115000"/>
              </a:lnSpc>
              <a:spcBef>
                <a:spcPts val="500"/>
              </a:spcBef>
              <a:spcAft>
                <a:spcPts val="0"/>
              </a:spcAft>
              <a:buClr>
                <a:schemeClr val="dk1"/>
              </a:buClr>
              <a:buSzPts val="1100"/>
              <a:buFont typeface="+mj-lt"/>
              <a:buAutoNum type="arabicPeriod"/>
            </a:pPr>
            <a:r>
              <a:rPr lang="en-US" sz="1800" u="sng" dirty="0">
                <a:solidFill>
                  <a:srgbClr val="1155CC"/>
                </a:solidFill>
                <a:highlight>
                  <a:srgbClr val="FFFFFF"/>
                </a:highlight>
                <a:latin typeface="Times New Roman"/>
                <a:ea typeface="Times New Roman"/>
                <a:cs typeface="Times New Roman"/>
                <a:sym typeface="Times New Roman"/>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https://link.springer.com/article/10.1007/s40272-016-0177-1</a:t>
            </a:r>
            <a:endParaRPr sz="1800" dirty="0">
              <a:solidFill>
                <a:schemeClr val="accent2"/>
              </a:solidFill>
              <a:highlight>
                <a:srgbClr val="FFFFFF"/>
              </a:highlight>
              <a:latin typeface="Times New Roman"/>
              <a:ea typeface="Times New Roman"/>
              <a:cs typeface="Times New Roman"/>
              <a:sym typeface="Times New Roman"/>
            </a:endParaRPr>
          </a:p>
          <a:p>
            <a:pPr marL="342900" lvl="0" indent="-342900" algn="l" rtl="0">
              <a:lnSpc>
                <a:spcPct val="115000"/>
              </a:lnSpc>
              <a:spcBef>
                <a:spcPts val="500"/>
              </a:spcBef>
              <a:spcAft>
                <a:spcPts val="0"/>
              </a:spcAft>
              <a:buClr>
                <a:schemeClr val="dk1"/>
              </a:buClr>
              <a:buSzPts val="1100"/>
              <a:buFont typeface="+mj-lt"/>
              <a:buAutoNum type="arabicPeriod"/>
            </a:pPr>
            <a:r>
              <a:rPr lang="en-US" sz="1800" u="sng" dirty="0">
                <a:solidFill>
                  <a:srgbClr val="1155CC"/>
                </a:solidFill>
                <a:highlight>
                  <a:srgbClr val="FFFFFF"/>
                </a:highlight>
                <a:latin typeface="Times New Roman"/>
                <a:ea typeface="Times New Roman"/>
                <a:cs typeface="Times New Roman"/>
                <a:sym typeface="Times New Roman"/>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https://journals.sagepub.com/doi/full/10.1177/0033354918793629</a:t>
            </a:r>
            <a:endParaRPr sz="1800" dirty="0">
              <a:solidFill>
                <a:schemeClr val="accent2"/>
              </a:solidFill>
              <a:highlight>
                <a:srgbClr val="FFFFFF"/>
              </a:highlight>
              <a:latin typeface="Times New Roman"/>
              <a:ea typeface="Times New Roman"/>
              <a:cs typeface="Times New Roman"/>
              <a:sym typeface="Times New Roman"/>
            </a:endParaRPr>
          </a:p>
          <a:p>
            <a:pPr marL="342900" lvl="0" indent="-342900" algn="l" rtl="0">
              <a:lnSpc>
                <a:spcPct val="115000"/>
              </a:lnSpc>
              <a:spcBef>
                <a:spcPts val="500"/>
              </a:spcBef>
              <a:spcAft>
                <a:spcPts val="0"/>
              </a:spcAft>
              <a:buClr>
                <a:schemeClr val="dk1"/>
              </a:buClr>
              <a:buSzPts val="1100"/>
              <a:buFont typeface="+mj-lt"/>
              <a:buAutoNum type="arabicPeriod"/>
            </a:pPr>
            <a:r>
              <a:rPr lang="en-US" sz="1800" u="sng" dirty="0">
                <a:solidFill>
                  <a:srgbClr val="1155CC"/>
                </a:solidFill>
                <a:highlight>
                  <a:srgbClr val="FFFFFF"/>
                </a:highlight>
                <a:latin typeface="Times New Roman"/>
                <a:ea typeface="Times New Roman"/>
                <a:cs typeface="Times New Roman"/>
                <a:sym typeface="Times New Roman"/>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https://publications.aap.org/pediatrics/article-abstract/138/1/e20153863/52510/Interventions-to-Improve-HPV-Vaccine-Uptake-A</a:t>
            </a:r>
            <a:endParaRPr sz="1800" dirty="0">
              <a:solidFill>
                <a:schemeClr val="accent2"/>
              </a:solidFill>
              <a:highlight>
                <a:srgbClr val="FFFFFF"/>
              </a:highlight>
              <a:latin typeface="Times New Roman"/>
              <a:ea typeface="Times New Roman"/>
              <a:cs typeface="Times New Roman"/>
              <a:sym typeface="Times New Roman"/>
            </a:endParaRPr>
          </a:p>
          <a:p>
            <a:pPr marL="0" lvl="0" indent="0" algn="l" rtl="0">
              <a:lnSpc>
                <a:spcPct val="115000"/>
              </a:lnSpc>
              <a:spcBef>
                <a:spcPts val="500"/>
              </a:spcBef>
              <a:spcAft>
                <a:spcPts val="0"/>
              </a:spcAft>
              <a:buClr>
                <a:schemeClr val="dk1"/>
              </a:buClr>
              <a:buSzPts val="1100"/>
              <a:buFont typeface="Arial"/>
              <a:buNone/>
            </a:pPr>
            <a:endParaRPr sz="1600" b="1" dirty="0">
              <a:solidFill>
                <a:schemeClr val="accent2"/>
              </a:solidFill>
              <a:highlight>
                <a:srgbClr val="FFFFFF"/>
              </a:highlight>
              <a:latin typeface="Times New Roman"/>
              <a:ea typeface="Times New Roman"/>
              <a:cs typeface="Times New Roman"/>
              <a:sym typeface="Times New Roman"/>
            </a:endParaRPr>
          </a:p>
          <a:p>
            <a:pPr marL="0" lvl="0" indent="0" algn="l" rtl="0">
              <a:lnSpc>
                <a:spcPct val="115000"/>
              </a:lnSpc>
              <a:spcBef>
                <a:spcPts val="500"/>
              </a:spcBef>
              <a:spcAft>
                <a:spcPts val="0"/>
              </a:spcAft>
              <a:buClr>
                <a:schemeClr val="dk1"/>
              </a:buClr>
              <a:buSzPts val="1100"/>
              <a:buFont typeface="Arial"/>
              <a:buNone/>
            </a:pPr>
            <a:endParaRPr sz="1600" dirty="0">
              <a:solidFill>
                <a:schemeClr val="dk1"/>
              </a:solidFill>
              <a:latin typeface="Times New Roman"/>
              <a:ea typeface="Times New Roman"/>
              <a:cs typeface="Times New Roman"/>
              <a:sym typeface="Times New Roman"/>
            </a:endParaRPr>
          </a:p>
          <a:p>
            <a:pPr marL="0" lvl="0" indent="0" algn="just" rtl="0">
              <a:lnSpc>
                <a:spcPct val="107000"/>
              </a:lnSpc>
              <a:spcBef>
                <a:spcPts val="800"/>
              </a:spcBef>
              <a:spcAft>
                <a:spcPts val="0"/>
              </a:spcAft>
              <a:buClr>
                <a:srgbClr val="0000FF"/>
              </a:buClr>
              <a:buSzPts val="1000"/>
              <a:buFont typeface="Arial"/>
              <a:buNone/>
            </a:pPr>
            <a:endParaRPr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cd5b111e76_2_3"/>
          <p:cNvSpPr txBox="1">
            <a:spLocks noGrp="1"/>
          </p:cNvSpPr>
          <p:nvPr>
            <p:ph type="title"/>
          </p:nvPr>
        </p:nvSpPr>
        <p:spPr>
          <a:xfrm>
            <a:off x="838200" y="28890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Algerian" panose="04020705040A02060702" pitchFamily="82" charset="0"/>
              </a:rPr>
              <a:t>Thank you</a:t>
            </a:r>
            <a:endParaRPr>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3"/>
          <p:cNvSpPr txBox="1">
            <a:spLocks noGrp="1"/>
          </p:cNvSpPr>
          <p:nvPr>
            <p:ph type="title"/>
          </p:nvPr>
        </p:nvSpPr>
        <p:spPr>
          <a:xfrm>
            <a:off x="3947650" y="159225"/>
            <a:ext cx="4703700" cy="88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b="1" dirty="0">
                <a:solidFill>
                  <a:schemeClr val="tx1"/>
                </a:solidFill>
              </a:rPr>
              <a:t>INTRODUCTION</a:t>
            </a:r>
            <a:endParaRPr b="1" dirty="0">
              <a:solidFill>
                <a:schemeClr val="tx1"/>
              </a:solidFill>
            </a:endParaRPr>
          </a:p>
        </p:txBody>
      </p:sp>
      <p:sp>
        <p:nvSpPr>
          <p:cNvPr id="73" name="Google Shape;73;p3"/>
          <p:cNvSpPr txBox="1">
            <a:spLocks noGrp="1"/>
          </p:cNvSpPr>
          <p:nvPr>
            <p:ph idx="1"/>
          </p:nvPr>
        </p:nvSpPr>
        <p:spPr>
          <a:xfrm>
            <a:off x="232142" y="1819174"/>
            <a:ext cx="11557200" cy="4543353"/>
          </a:xfrm>
          <a:prstGeom prst="rect">
            <a:avLst/>
          </a:prstGeom>
          <a:noFill/>
          <a:ln>
            <a:noFill/>
          </a:ln>
        </p:spPr>
        <p:txBody>
          <a:bodyPr spcFirstLastPara="1" wrap="square" lIns="91425" tIns="45700" rIns="91425" bIns="45700" anchor="t" anchorCtr="0">
            <a:noAutofit/>
          </a:bodyPr>
          <a:lstStyle/>
          <a:p>
            <a:pPr marL="457200" lvl="0" indent="-393700" algn="just" rtl="0">
              <a:lnSpc>
                <a:spcPct val="115000"/>
              </a:lnSpc>
              <a:spcBef>
                <a:spcPts val="1200"/>
              </a:spcBef>
              <a:spcAft>
                <a:spcPts val="0"/>
              </a:spcAft>
              <a:buClr>
                <a:srgbClr val="2D3B45"/>
              </a:buClr>
              <a:buSzPts val="2600"/>
              <a:buFont typeface="Times New Roman"/>
              <a:buChar char="●"/>
            </a:pPr>
            <a:r>
              <a:rPr lang="en-US" sz="2400" dirty="0">
                <a:solidFill>
                  <a:srgbClr val="2D3B45"/>
                </a:solidFill>
                <a:latin typeface="Tahoma" panose="020B0604030504040204" pitchFamily="34" charset="0"/>
                <a:ea typeface="Tahoma" panose="020B0604030504040204" pitchFamily="34" charset="0"/>
                <a:cs typeface="Tahoma" panose="020B0604030504040204" pitchFamily="34" charset="0"/>
                <a:sym typeface="Times New Roman"/>
              </a:rPr>
              <a:t>The Human Papillomavirus (HPV) is the most predominant among sexually transmitted diseases, with serious implications for women's health worldwide. </a:t>
            </a:r>
            <a:endParaRPr sz="2400" dirty="0">
              <a:solidFill>
                <a:srgbClr val="2D3B45"/>
              </a:solidFill>
              <a:latin typeface="Tahoma" panose="020B0604030504040204" pitchFamily="34" charset="0"/>
              <a:ea typeface="Tahoma" panose="020B0604030504040204" pitchFamily="34" charset="0"/>
              <a:cs typeface="Tahoma" panose="020B0604030504040204" pitchFamily="34" charset="0"/>
              <a:sym typeface="Times New Roman"/>
            </a:endParaRPr>
          </a:p>
          <a:p>
            <a:pPr marL="457200" lvl="0" indent="-393700" algn="just" rtl="0">
              <a:lnSpc>
                <a:spcPct val="115000"/>
              </a:lnSpc>
              <a:spcBef>
                <a:spcPts val="1200"/>
              </a:spcBef>
              <a:spcAft>
                <a:spcPts val="0"/>
              </a:spcAft>
              <a:buClr>
                <a:srgbClr val="2D3B45"/>
              </a:buClr>
              <a:buSzPts val="2600"/>
              <a:buFont typeface="Times New Roman"/>
              <a:buChar char="●"/>
            </a:pPr>
            <a:r>
              <a:rPr lang="en-US" sz="2400" dirty="0">
                <a:solidFill>
                  <a:srgbClr val="2D3B45"/>
                </a:solidFill>
                <a:latin typeface="Tahoma" panose="020B0604030504040204" pitchFamily="34" charset="0"/>
                <a:ea typeface="Tahoma" panose="020B0604030504040204" pitchFamily="34" charset="0"/>
                <a:cs typeface="Tahoma" panose="020B0604030504040204" pitchFamily="34" charset="0"/>
                <a:sym typeface="Times New Roman"/>
              </a:rPr>
              <a:t>Even with the availability of effective vaccines, the rate of HPV vaccination remains a challenge among young school-aged girls in the United States, pointing to the need for  specialized and targeted public health strategies. </a:t>
            </a:r>
            <a:endParaRPr sz="2400" dirty="0">
              <a:solidFill>
                <a:srgbClr val="2D3B45"/>
              </a:solidFill>
              <a:latin typeface="Tahoma" panose="020B0604030504040204" pitchFamily="34" charset="0"/>
              <a:ea typeface="Tahoma" panose="020B0604030504040204" pitchFamily="34" charset="0"/>
              <a:cs typeface="Tahoma" panose="020B0604030504040204" pitchFamily="34" charset="0"/>
              <a:sym typeface="Times New Roman"/>
            </a:endParaRPr>
          </a:p>
          <a:p>
            <a:pPr marL="457200" lvl="0" indent="-393700" algn="just" rtl="0">
              <a:lnSpc>
                <a:spcPct val="115000"/>
              </a:lnSpc>
              <a:spcBef>
                <a:spcPts val="1200"/>
              </a:spcBef>
              <a:spcAft>
                <a:spcPts val="0"/>
              </a:spcAft>
              <a:buClr>
                <a:srgbClr val="2D3B45"/>
              </a:buClr>
              <a:buSzPts val="2600"/>
              <a:buFont typeface="Times New Roman"/>
              <a:buChar char="●"/>
            </a:pPr>
            <a:r>
              <a:rPr lang="en-US" sz="2400" dirty="0">
                <a:solidFill>
                  <a:srgbClr val="2D3B45"/>
                </a:solidFill>
                <a:latin typeface="Tahoma" panose="020B0604030504040204" pitchFamily="34" charset="0"/>
                <a:ea typeface="Tahoma" panose="020B0604030504040204" pitchFamily="34" charset="0"/>
                <a:cs typeface="Tahoma" panose="020B0604030504040204" pitchFamily="34" charset="0"/>
                <a:sym typeface="Times New Roman"/>
              </a:rPr>
              <a:t>This study reviewed existing literature and found out that states with HPV school vaccination policies e.g. Rhode Island, Virginia and D.C have done considerably well in optimizing vaccination coverage with Rhode Island leading the park at 83% of adolescent girls having received HPV vaccines. </a:t>
            </a:r>
            <a:endParaRPr sz="2400" dirty="0">
              <a:latin typeface="Tahoma" panose="020B0604030504040204" pitchFamily="34" charset="0"/>
              <a:ea typeface="Tahoma" panose="020B0604030504040204" pitchFamily="34" charset="0"/>
              <a:cs typeface="Tahoma" panose="020B0604030504040204" pitchFamily="34" charset="0"/>
            </a:endParaRPr>
          </a:p>
        </p:txBody>
      </p:sp>
      <p:grpSp>
        <p:nvGrpSpPr>
          <p:cNvPr id="74" name="Google Shape;74;p3"/>
          <p:cNvGrpSpPr/>
          <p:nvPr/>
        </p:nvGrpSpPr>
        <p:grpSpPr>
          <a:xfrm>
            <a:off x="0" y="0"/>
            <a:ext cx="12277925" cy="1254925"/>
            <a:chOff x="0" y="0"/>
            <a:chExt cx="12277925" cy="1254925"/>
          </a:xfrm>
        </p:grpSpPr>
        <p:pic>
          <p:nvPicPr>
            <p:cNvPr id="75" name="Google Shape;75;p3"/>
            <p:cNvPicPr preferRelativeResize="0"/>
            <p:nvPr/>
          </p:nvPicPr>
          <p:blipFill>
            <a:blip r:embed="rId3">
              <a:alphaModFix/>
            </a:blip>
            <a:stretch>
              <a:fillRect/>
            </a:stretch>
          </p:blipFill>
          <p:spPr>
            <a:xfrm>
              <a:off x="8716650" y="0"/>
              <a:ext cx="3561275" cy="1254925"/>
            </a:xfrm>
            <a:prstGeom prst="rect">
              <a:avLst/>
            </a:prstGeom>
            <a:noFill/>
            <a:ln>
              <a:noFill/>
            </a:ln>
          </p:spPr>
        </p:pic>
        <p:pic>
          <p:nvPicPr>
            <p:cNvPr id="76" name="Google Shape;76;p3"/>
            <p:cNvPicPr preferRelativeResize="0"/>
            <p:nvPr/>
          </p:nvPicPr>
          <p:blipFill>
            <a:blip r:embed="rId3">
              <a:alphaModFix/>
            </a:blip>
            <a:stretch>
              <a:fillRect/>
            </a:stretch>
          </p:blipFill>
          <p:spPr>
            <a:xfrm>
              <a:off x="0" y="0"/>
              <a:ext cx="3561275" cy="1173500"/>
            </a:xfrm>
            <a:prstGeom prst="rect">
              <a:avLst/>
            </a:prstGeom>
            <a:noFill/>
            <a:ln>
              <a:noFill/>
            </a:ln>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pSp>
        <p:nvGrpSpPr>
          <p:cNvPr id="82" name="Google Shape;82;g26e44e6ea75_3_6"/>
          <p:cNvGrpSpPr/>
          <p:nvPr/>
        </p:nvGrpSpPr>
        <p:grpSpPr>
          <a:xfrm>
            <a:off x="442256" y="192505"/>
            <a:ext cx="11230125" cy="5986550"/>
            <a:chOff x="172750" y="0"/>
            <a:chExt cx="11230125" cy="5986550"/>
          </a:xfrm>
        </p:grpSpPr>
        <p:pic>
          <p:nvPicPr>
            <p:cNvPr id="83" name="Google Shape;83;g26e44e6ea75_3_6"/>
            <p:cNvPicPr preferRelativeResize="0"/>
            <p:nvPr/>
          </p:nvPicPr>
          <p:blipFill>
            <a:blip r:embed="rId3">
              <a:alphaModFix/>
            </a:blip>
            <a:stretch>
              <a:fillRect/>
            </a:stretch>
          </p:blipFill>
          <p:spPr>
            <a:xfrm>
              <a:off x="172750" y="0"/>
              <a:ext cx="11230125" cy="5986550"/>
            </a:xfrm>
            <a:prstGeom prst="rect">
              <a:avLst/>
            </a:prstGeom>
            <a:noFill/>
            <a:ln>
              <a:noFill/>
            </a:ln>
          </p:spPr>
        </p:pic>
        <p:sp>
          <p:nvSpPr>
            <p:cNvPr id="84" name="Google Shape;84;g26e44e6ea75_3_6"/>
            <p:cNvSpPr txBox="1"/>
            <p:nvPr/>
          </p:nvSpPr>
          <p:spPr>
            <a:xfrm>
              <a:off x="7516075" y="5284250"/>
              <a:ext cx="3886800" cy="4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solidFill>
                    <a:schemeClr val="dk2"/>
                  </a:solidFill>
                </a:rPr>
                <a:t>Source</a:t>
              </a:r>
              <a:r>
                <a:rPr lang="en-US" sz="1500">
                  <a:solidFill>
                    <a:schemeClr val="dk2"/>
                  </a:solidFill>
                </a:rPr>
                <a:t>: Center for Health Law &amp; Policy Innovation</a:t>
              </a:r>
              <a:endParaRPr sz="1500">
                <a:solidFill>
                  <a:schemeClr val="dk2"/>
                </a:solidFill>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26e44e6ea75_3_0"/>
          <p:cNvSpPr txBox="1"/>
          <p:nvPr/>
        </p:nvSpPr>
        <p:spPr>
          <a:xfrm>
            <a:off x="108550" y="257775"/>
            <a:ext cx="11518200" cy="9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tx1"/>
                </a:solidFill>
              </a:rPr>
              <a:t>States With HPV Vaccination Requirements for Secondary Schools</a:t>
            </a:r>
            <a:endParaRPr sz="2400" b="1" dirty="0">
              <a:solidFill>
                <a:schemeClr val="tx1"/>
              </a:solidFill>
            </a:endParaRPr>
          </a:p>
          <a:p>
            <a:pPr marL="0" lvl="0" indent="0" algn="ctr" rtl="0">
              <a:spcBef>
                <a:spcPts val="0"/>
              </a:spcBef>
              <a:spcAft>
                <a:spcPts val="0"/>
              </a:spcAft>
              <a:buNone/>
            </a:pPr>
            <a:r>
              <a:rPr lang="en-US" sz="2400" b="1" dirty="0">
                <a:solidFill>
                  <a:schemeClr val="tx1"/>
                </a:solidFill>
              </a:rPr>
              <a:t> March 2023</a:t>
            </a:r>
            <a:endParaRPr sz="2400" b="1" dirty="0">
              <a:solidFill>
                <a:schemeClr val="tx1"/>
              </a:solidFill>
            </a:endParaRPr>
          </a:p>
        </p:txBody>
      </p:sp>
      <p:grpSp>
        <p:nvGrpSpPr>
          <p:cNvPr id="91" name="Google Shape;91;g26e44e6ea75_3_0"/>
          <p:cNvGrpSpPr/>
          <p:nvPr/>
        </p:nvGrpSpPr>
        <p:grpSpPr>
          <a:xfrm>
            <a:off x="233111" y="751125"/>
            <a:ext cx="11827344" cy="5428648"/>
            <a:chOff x="571775" y="257726"/>
            <a:chExt cx="14493846" cy="6691809"/>
          </a:xfrm>
        </p:grpSpPr>
        <p:grpSp>
          <p:nvGrpSpPr>
            <p:cNvPr id="92" name="Google Shape;92;g26e44e6ea75_3_0"/>
            <p:cNvGrpSpPr/>
            <p:nvPr/>
          </p:nvGrpSpPr>
          <p:grpSpPr>
            <a:xfrm>
              <a:off x="571775" y="257726"/>
              <a:ext cx="14493846" cy="6691809"/>
              <a:chOff x="363599" y="1244525"/>
              <a:chExt cx="12219751" cy="5501775"/>
            </a:xfrm>
          </p:grpSpPr>
          <p:grpSp>
            <p:nvGrpSpPr>
              <p:cNvPr id="93" name="Google Shape;93;g26e44e6ea75_3_0"/>
              <p:cNvGrpSpPr/>
              <p:nvPr/>
            </p:nvGrpSpPr>
            <p:grpSpPr>
              <a:xfrm>
                <a:off x="363599" y="1244525"/>
                <a:ext cx="12191999" cy="5501775"/>
                <a:chOff x="363599" y="1244525"/>
                <a:chExt cx="12191999" cy="5501775"/>
              </a:xfrm>
            </p:grpSpPr>
            <p:pic>
              <p:nvPicPr>
                <p:cNvPr id="94" name="Google Shape;94;g26e44e6ea75_3_0"/>
                <p:cNvPicPr preferRelativeResize="0"/>
                <p:nvPr/>
              </p:nvPicPr>
              <p:blipFill>
                <a:blip r:embed="rId3">
                  <a:alphaModFix/>
                </a:blip>
                <a:stretch>
                  <a:fillRect/>
                </a:stretch>
              </p:blipFill>
              <p:spPr>
                <a:xfrm>
                  <a:off x="363599" y="1244525"/>
                  <a:ext cx="12191999" cy="5501775"/>
                </a:xfrm>
                <a:prstGeom prst="rect">
                  <a:avLst/>
                </a:prstGeom>
                <a:noFill/>
                <a:ln>
                  <a:noFill/>
                </a:ln>
              </p:spPr>
            </p:pic>
            <p:pic>
              <p:nvPicPr>
                <p:cNvPr id="95" name="Google Shape;95;g26e44e6ea75_3_0"/>
                <p:cNvPicPr preferRelativeResize="0"/>
                <p:nvPr/>
              </p:nvPicPr>
              <p:blipFill>
                <a:blip r:embed="rId4">
                  <a:alphaModFix/>
                </a:blip>
                <a:stretch>
                  <a:fillRect/>
                </a:stretch>
              </p:blipFill>
              <p:spPr>
                <a:xfrm>
                  <a:off x="2076688" y="5577038"/>
                  <a:ext cx="1933575" cy="1076325"/>
                </a:xfrm>
                <a:prstGeom prst="rect">
                  <a:avLst/>
                </a:prstGeom>
                <a:noFill/>
                <a:ln>
                  <a:noFill/>
                </a:ln>
              </p:spPr>
            </p:pic>
          </p:grpSp>
          <p:grpSp>
            <p:nvGrpSpPr>
              <p:cNvPr id="96" name="Google Shape;96;g26e44e6ea75_3_0"/>
              <p:cNvGrpSpPr/>
              <p:nvPr/>
            </p:nvGrpSpPr>
            <p:grpSpPr>
              <a:xfrm>
                <a:off x="10059750" y="3900450"/>
                <a:ext cx="2523600" cy="793650"/>
                <a:chOff x="10059750" y="3900450"/>
                <a:chExt cx="2523600" cy="793650"/>
              </a:xfrm>
            </p:grpSpPr>
            <p:cxnSp>
              <p:nvCxnSpPr>
                <p:cNvPr id="97" name="Google Shape;97;g26e44e6ea75_3_0"/>
                <p:cNvCxnSpPr/>
                <p:nvPr/>
              </p:nvCxnSpPr>
              <p:spPr>
                <a:xfrm>
                  <a:off x="10059750" y="3900450"/>
                  <a:ext cx="1261800" cy="549600"/>
                </a:xfrm>
                <a:prstGeom prst="straightConnector1">
                  <a:avLst/>
                </a:prstGeom>
                <a:noFill/>
                <a:ln w="9525" cap="flat" cmpd="sng">
                  <a:solidFill>
                    <a:schemeClr val="dk2"/>
                  </a:solidFill>
                  <a:prstDash val="solid"/>
                  <a:round/>
                  <a:headEnd type="none" w="med" len="med"/>
                  <a:tailEnd type="triangle" w="med" len="med"/>
                </a:ln>
              </p:spPr>
            </p:cxnSp>
            <p:sp>
              <p:nvSpPr>
                <p:cNvPr id="98" name="Google Shape;98;g26e44e6ea75_3_0"/>
                <p:cNvSpPr txBox="1"/>
                <p:nvPr/>
              </p:nvSpPr>
              <p:spPr>
                <a:xfrm>
                  <a:off x="11321550" y="4327800"/>
                  <a:ext cx="1261800" cy="3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2"/>
                      </a:solidFill>
                    </a:rPr>
                    <a:t>D.C</a:t>
                  </a:r>
                  <a:endParaRPr b="1">
                    <a:solidFill>
                      <a:schemeClr val="dk2"/>
                    </a:solidFill>
                  </a:endParaRPr>
                </a:p>
              </p:txBody>
            </p:sp>
          </p:grpSp>
        </p:grpSp>
        <p:pic>
          <p:nvPicPr>
            <p:cNvPr id="99" name="Google Shape;99;g26e44e6ea75_3_0"/>
            <p:cNvPicPr preferRelativeResize="0"/>
            <p:nvPr/>
          </p:nvPicPr>
          <p:blipFill>
            <a:blip r:embed="rId5">
              <a:alphaModFix/>
            </a:blip>
            <a:stretch>
              <a:fillRect/>
            </a:stretch>
          </p:blipFill>
          <p:spPr>
            <a:xfrm>
              <a:off x="11725275" y="5589500"/>
              <a:ext cx="206700" cy="244675"/>
            </a:xfrm>
            <a:prstGeom prst="rect">
              <a:avLst/>
            </a:prstGeom>
            <a:noFill/>
            <a:ln>
              <a:noFill/>
            </a:ln>
          </p:spPr>
        </p:pic>
        <p:sp>
          <p:nvSpPr>
            <p:cNvPr id="100" name="Google Shape;100;g26e44e6ea75_3_0"/>
            <p:cNvSpPr txBox="1"/>
            <p:nvPr/>
          </p:nvSpPr>
          <p:spPr>
            <a:xfrm>
              <a:off x="12192000" y="5467875"/>
              <a:ext cx="2665800" cy="54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i="1">
                  <a:solidFill>
                    <a:schemeClr val="dk2"/>
                  </a:solidFill>
                </a:rPr>
                <a:t>States with HPV Requirements for secondary Schools.</a:t>
              </a:r>
              <a:endParaRPr sz="1300" b="1" i="1">
                <a:solidFill>
                  <a:schemeClr val="dk2"/>
                </a:solidFill>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D3B45"/>
              </a:buClr>
              <a:buSzPts val="4400"/>
              <a:buFont typeface="Lato"/>
              <a:buNone/>
            </a:pPr>
            <a:r>
              <a:rPr lang="en-US" sz="4400" b="1" dirty="0">
                <a:solidFill>
                  <a:schemeClr val="tx1"/>
                </a:solidFill>
                <a:latin typeface="Lato"/>
                <a:ea typeface="Lato"/>
                <a:cs typeface="Lato"/>
                <a:sym typeface="Lato"/>
              </a:rPr>
              <a:t>I</a:t>
            </a:r>
            <a:r>
              <a:rPr lang="en-US" sz="4400" b="1" i="0" u="none" strike="noStrike" cap="none" dirty="0">
                <a:solidFill>
                  <a:schemeClr val="tx1"/>
                </a:solidFill>
                <a:latin typeface="Lato"/>
                <a:ea typeface="Lato"/>
                <a:cs typeface="Lato"/>
                <a:sym typeface="Lato"/>
              </a:rPr>
              <a:t>mpact to the Population/Publi</a:t>
            </a:r>
            <a:r>
              <a:rPr lang="en-US" sz="4400" b="1" dirty="0">
                <a:solidFill>
                  <a:schemeClr val="tx1"/>
                </a:solidFill>
                <a:latin typeface="Lato"/>
                <a:ea typeface="Lato"/>
                <a:cs typeface="Lato"/>
                <a:sym typeface="Lato"/>
              </a:rPr>
              <a:t>c</a:t>
            </a:r>
            <a:r>
              <a:rPr lang="en-US" sz="4400" b="1" i="0" u="none" strike="noStrike" cap="none" dirty="0">
                <a:solidFill>
                  <a:schemeClr val="tx1"/>
                </a:solidFill>
                <a:latin typeface="Lato"/>
                <a:ea typeface="Lato"/>
                <a:cs typeface="Lato"/>
                <a:sym typeface="Lato"/>
              </a:rPr>
              <a:t> Health Field</a:t>
            </a:r>
            <a:endParaRPr b="1" dirty="0">
              <a:solidFill>
                <a:schemeClr val="tx1"/>
              </a:solidFill>
            </a:endParaRPr>
          </a:p>
        </p:txBody>
      </p:sp>
      <p:sp>
        <p:nvSpPr>
          <p:cNvPr id="108" name="Google Shape;108;p4"/>
          <p:cNvSpPr txBox="1">
            <a:spLocks noGrp="1"/>
          </p:cNvSpPr>
          <p:nvPr>
            <p:ph idx="1"/>
          </p:nvPr>
        </p:nvSpPr>
        <p:spPr>
          <a:xfrm>
            <a:off x="4908883" y="1848051"/>
            <a:ext cx="7045693" cy="4351200"/>
          </a:xfrm>
          <a:prstGeom prst="rect">
            <a:avLst/>
          </a:prstGeom>
          <a:noFill/>
          <a:ln>
            <a:noFill/>
          </a:ln>
        </p:spPr>
        <p:txBody>
          <a:bodyPr spcFirstLastPara="1" wrap="square" lIns="91425" tIns="45700" rIns="91425" bIns="45700" anchor="t" anchorCtr="0">
            <a:noAutofit/>
          </a:bodyPr>
          <a:lstStyle/>
          <a:p>
            <a:pPr marL="457200" lvl="0" indent="-419100" algn="just" rtl="0">
              <a:lnSpc>
                <a:spcPct val="115000"/>
              </a:lnSpc>
              <a:spcBef>
                <a:spcPts val="120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Health Impact</a:t>
            </a:r>
            <a:endParaRPr sz="3000" dirty="0">
              <a:solidFill>
                <a:schemeClr val="tx1"/>
              </a:solidFill>
              <a:highlight>
                <a:srgbClr val="FFFFFF"/>
              </a:highlight>
              <a:latin typeface="Times New Roman"/>
              <a:ea typeface="Times New Roman"/>
              <a:cs typeface="Times New Roman"/>
              <a:sym typeface="Times New Roman"/>
            </a:endParaRPr>
          </a:p>
          <a:p>
            <a:pPr marL="457200" lvl="0" indent="-419100" algn="just" rtl="0">
              <a:lnSpc>
                <a:spcPct val="115000"/>
              </a:lnSpc>
              <a:spcBef>
                <a:spcPts val="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Economic Impact</a:t>
            </a:r>
            <a:endParaRPr sz="3000" dirty="0">
              <a:solidFill>
                <a:schemeClr val="tx1"/>
              </a:solidFill>
              <a:highlight>
                <a:srgbClr val="FFFFFF"/>
              </a:highlight>
              <a:latin typeface="Times New Roman"/>
              <a:ea typeface="Times New Roman"/>
              <a:cs typeface="Times New Roman"/>
              <a:sym typeface="Times New Roman"/>
            </a:endParaRPr>
          </a:p>
          <a:p>
            <a:pPr marL="457200" lvl="0" indent="-419100" algn="just" rtl="0">
              <a:lnSpc>
                <a:spcPct val="115000"/>
              </a:lnSpc>
              <a:spcBef>
                <a:spcPts val="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Educational Impact</a:t>
            </a:r>
            <a:endParaRPr sz="3000" dirty="0">
              <a:solidFill>
                <a:schemeClr val="tx1"/>
              </a:solidFill>
              <a:highlight>
                <a:srgbClr val="FFFFFF"/>
              </a:highlight>
              <a:latin typeface="Times New Roman"/>
              <a:ea typeface="Times New Roman"/>
              <a:cs typeface="Times New Roman"/>
              <a:sym typeface="Times New Roman"/>
            </a:endParaRPr>
          </a:p>
          <a:p>
            <a:pPr marL="457200" lvl="0" indent="-419100" algn="just" rtl="0">
              <a:lnSpc>
                <a:spcPct val="115000"/>
              </a:lnSpc>
              <a:spcBef>
                <a:spcPts val="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Social Impact/Safety net</a:t>
            </a:r>
            <a:endParaRPr sz="3000" dirty="0">
              <a:solidFill>
                <a:schemeClr val="tx1"/>
              </a:solidFill>
              <a:highlight>
                <a:srgbClr val="FFFFFF"/>
              </a:highlight>
              <a:latin typeface="Times New Roman"/>
              <a:ea typeface="Times New Roman"/>
              <a:cs typeface="Times New Roman"/>
              <a:sym typeface="Times New Roman"/>
            </a:endParaRPr>
          </a:p>
          <a:p>
            <a:pPr marL="457200" lvl="0" indent="-419100" algn="just" rtl="0">
              <a:lnSpc>
                <a:spcPct val="115000"/>
              </a:lnSpc>
              <a:spcBef>
                <a:spcPts val="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Equity Impact</a:t>
            </a:r>
            <a:endParaRPr sz="3000" dirty="0">
              <a:solidFill>
                <a:schemeClr val="tx1"/>
              </a:solidFill>
              <a:highlight>
                <a:srgbClr val="FFFFFF"/>
              </a:highlight>
              <a:latin typeface="Times New Roman"/>
              <a:ea typeface="Times New Roman"/>
              <a:cs typeface="Times New Roman"/>
              <a:sym typeface="Times New Roman"/>
            </a:endParaRPr>
          </a:p>
          <a:p>
            <a:pPr marL="457200" lvl="0" indent="-419100" algn="just" rtl="0">
              <a:lnSpc>
                <a:spcPct val="115000"/>
              </a:lnSpc>
              <a:spcBef>
                <a:spcPts val="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Long-Term Impact</a:t>
            </a:r>
            <a:endParaRPr sz="3000" dirty="0">
              <a:solidFill>
                <a:schemeClr val="tx1"/>
              </a:solidFill>
              <a:highlight>
                <a:srgbClr val="FFFFFF"/>
              </a:highlight>
              <a:latin typeface="Times New Roman"/>
              <a:ea typeface="Times New Roman"/>
              <a:cs typeface="Times New Roman"/>
              <a:sym typeface="Times New Roman"/>
            </a:endParaRPr>
          </a:p>
          <a:p>
            <a:pPr marL="228600" lvl="0" indent="-50800" algn="l" rtl="0">
              <a:lnSpc>
                <a:spcPct val="90000"/>
              </a:lnSpc>
              <a:spcBef>
                <a:spcPts val="1200"/>
              </a:spcBef>
              <a:spcAft>
                <a:spcPts val="1600"/>
              </a:spcAft>
              <a:buClr>
                <a:schemeClr val="dk1"/>
              </a:buClr>
              <a:buSzPts val="2800"/>
              <a:buNone/>
            </a:pPr>
            <a:endParaRPr sz="3000" dirty="0">
              <a:solidFill>
                <a:schemeClr val="tx1"/>
              </a:solidFill>
            </a:endParaRPr>
          </a:p>
        </p:txBody>
      </p:sp>
      <p:pic>
        <p:nvPicPr>
          <p:cNvPr id="109" name="Google Shape;109;p4"/>
          <p:cNvPicPr preferRelativeResize="0"/>
          <p:nvPr/>
        </p:nvPicPr>
        <p:blipFill>
          <a:blip r:embed="rId3">
            <a:alphaModFix/>
          </a:blip>
          <a:stretch>
            <a:fillRect/>
          </a:stretch>
        </p:blipFill>
        <p:spPr>
          <a:xfrm>
            <a:off x="299175" y="1848051"/>
            <a:ext cx="4609709" cy="3863549"/>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D3B45"/>
              </a:buClr>
              <a:buSzPts val="4400"/>
              <a:buFont typeface="Lato"/>
              <a:buNone/>
            </a:pPr>
            <a:r>
              <a:rPr lang="en-US" b="1" i="0" dirty="0">
                <a:solidFill>
                  <a:schemeClr val="tx1"/>
                </a:solidFill>
                <a:latin typeface="Lato"/>
                <a:ea typeface="Lato"/>
                <a:cs typeface="Lato"/>
                <a:sym typeface="Lato"/>
              </a:rPr>
              <a:t>Challenges associated with the chosen research area topic</a:t>
            </a:r>
            <a:endParaRPr b="1" dirty="0">
              <a:solidFill>
                <a:schemeClr val="tx1"/>
              </a:solidFill>
            </a:endParaRPr>
          </a:p>
        </p:txBody>
      </p:sp>
      <p:sp>
        <p:nvSpPr>
          <p:cNvPr id="116" name="Google Shape;116;p5"/>
          <p:cNvSpPr txBox="1">
            <a:spLocks noGrp="1"/>
          </p:cNvSpPr>
          <p:nvPr>
            <p:ph idx="1"/>
          </p:nvPr>
        </p:nvSpPr>
        <p:spPr>
          <a:xfrm>
            <a:off x="116305" y="1507992"/>
            <a:ext cx="12075695" cy="6606000"/>
          </a:xfrm>
          <a:prstGeom prst="rect">
            <a:avLst/>
          </a:prstGeom>
          <a:noFill/>
          <a:ln>
            <a:noFill/>
          </a:ln>
        </p:spPr>
        <p:txBody>
          <a:bodyPr spcFirstLastPara="1" wrap="square" lIns="91425" tIns="45700" rIns="91425" bIns="45700" anchor="t" anchorCtr="0">
            <a:noAutofit/>
          </a:bodyPr>
          <a:lstStyle/>
          <a:p>
            <a:pPr marL="457200" lvl="0" indent="-419100" algn="just" rtl="0">
              <a:lnSpc>
                <a:spcPct val="115000"/>
              </a:lnSpc>
              <a:spcBef>
                <a:spcPts val="120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Parental Consent Requirements</a:t>
            </a:r>
            <a:endParaRPr sz="3000" dirty="0">
              <a:solidFill>
                <a:schemeClr val="tx1"/>
              </a:solidFill>
              <a:highlight>
                <a:srgbClr val="FFFFFF"/>
              </a:highlight>
              <a:latin typeface="Times New Roman"/>
              <a:ea typeface="Times New Roman"/>
              <a:cs typeface="Times New Roman"/>
              <a:sym typeface="Times New Roman"/>
            </a:endParaRPr>
          </a:p>
          <a:p>
            <a:pPr marL="457200" lvl="0" indent="-419100" algn="just" rtl="0">
              <a:lnSpc>
                <a:spcPct val="115000"/>
              </a:lnSpc>
              <a:spcBef>
                <a:spcPts val="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Lack of Education and Awareness on the effects of HPV</a:t>
            </a:r>
            <a:endParaRPr sz="3000" dirty="0">
              <a:solidFill>
                <a:schemeClr val="tx1"/>
              </a:solidFill>
              <a:highlight>
                <a:srgbClr val="FFFFFF"/>
              </a:highlight>
              <a:latin typeface="Times New Roman"/>
              <a:ea typeface="Times New Roman"/>
              <a:cs typeface="Times New Roman"/>
              <a:sym typeface="Times New Roman"/>
            </a:endParaRPr>
          </a:p>
          <a:p>
            <a:pPr marL="457200" lvl="0" indent="-419100" algn="just" rtl="0">
              <a:lnSpc>
                <a:spcPct val="115000"/>
              </a:lnSpc>
              <a:spcBef>
                <a:spcPts val="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Stigma and Misinformation</a:t>
            </a:r>
            <a:endParaRPr sz="3000" dirty="0">
              <a:solidFill>
                <a:schemeClr val="tx1"/>
              </a:solidFill>
              <a:highlight>
                <a:srgbClr val="FFFFFF"/>
              </a:highlight>
              <a:latin typeface="Times New Roman"/>
              <a:ea typeface="Times New Roman"/>
              <a:cs typeface="Times New Roman"/>
              <a:sym typeface="Times New Roman"/>
            </a:endParaRPr>
          </a:p>
          <a:p>
            <a:pPr marL="457200" lvl="0" indent="-419100" algn="just" rtl="0">
              <a:lnSpc>
                <a:spcPct val="115000"/>
              </a:lnSpc>
              <a:spcBef>
                <a:spcPts val="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Vaccine inaccessibility and Inequity</a:t>
            </a:r>
            <a:endParaRPr sz="3000" dirty="0">
              <a:solidFill>
                <a:schemeClr val="tx1"/>
              </a:solidFill>
              <a:highlight>
                <a:srgbClr val="FFFFFF"/>
              </a:highlight>
              <a:latin typeface="Times New Roman"/>
              <a:ea typeface="Times New Roman"/>
              <a:cs typeface="Times New Roman"/>
              <a:sym typeface="Times New Roman"/>
            </a:endParaRPr>
          </a:p>
          <a:p>
            <a:pPr marL="457200" lvl="0" indent="-419100" algn="just" rtl="0">
              <a:lnSpc>
                <a:spcPct val="115000"/>
              </a:lnSpc>
              <a:spcBef>
                <a:spcPts val="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Opt-out Provisions</a:t>
            </a:r>
            <a:endParaRPr sz="3000" dirty="0">
              <a:solidFill>
                <a:schemeClr val="tx1"/>
              </a:solidFill>
              <a:highlight>
                <a:srgbClr val="FFFFFF"/>
              </a:highlight>
              <a:latin typeface="Times New Roman"/>
              <a:ea typeface="Times New Roman"/>
              <a:cs typeface="Times New Roman"/>
              <a:sym typeface="Times New Roman"/>
            </a:endParaRPr>
          </a:p>
          <a:p>
            <a:pPr marL="457200" lvl="0" indent="-419100" algn="just" rtl="0">
              <a:lnSpc>
                <a:spcPct val="115000"/>
              </a:lnSpc>
              <a:spcBef>
                <a:spcPts val="0"/>
              </a:spcBef>
              <a:spcAft>
                <a:spcPts val="0"/>
              </a:spcAft>
              <a:buClr>
                <a:schemeClr val="accent2"/>
              </a:buClr>
              <a:buSzPts val="3000"/>
              <a:buFont typeface="Times New Roman"/>
              <a:buChar char="●"/>
            </a:pPr>
            <a:r>
              <a:rPr lang="en-US" sz="3000" dirty="0">
                <a:solidFill>
                  <a:schemeClr val="tx1"/>
                </a:solidFill>
                <a:highlight>
                  <a:srgbClr val="FFFFFF"/>
                </a:highlight>
                <a:latin typeface="Times New Roman"/>
                <a:ea typeface="Times New Roman"/>
                <a:cs typeface="Times New Roman"/>
                <a:sym typeface="Times New Roman"/>
              </a:rPr>
              <a:t>Cultural and Barriers</a:t>
            </a:r>
            <a:endParaRPr sz="3000" dirty="0">
              <a:solidFill>
                <a:schemeClr val="tx1"/>
              </a:solidFill>
            </a:endParaRPr>
          </a:p>
        </p:txBody>
      </p:sp>
      <p:pic>
        <p:nvPicPr>
          <p:cNvPr id="117" name="Google Shape;117;p5"/>
          <p:cNvPicPr preferRelativeResize="0"/>
          <p:nvPr/>
        </p:nvPicPr>
        <p:blipFill>
          <a:blip r:embed="rId3">
            <a:alphaModFix/>
          </a:blip>
          <a:stretch>
            <a:fillRect/>
          </a:stretch>
        </p:blipFill>
        <p:spPr>
          <a:xfrm>
            <a:off x="9731140" y="4369869"/>
            <a:ext cx="2460859" cy="1953929"/>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0" y="220087"/>
            <a:ext cx="9846644" cy="933651"/>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2D3B45"/>
              </a:buClr>
              <a:buSzPts val="4400"/>
              <a:buFont typeface="Lato"/>
              <a:buNone/>
            </a:pPr>
            <a:r>
              <a:rPr lang="en-US" b="1" i="0" dirty="0">
                <a:solidFill>
                  <a:schemeClr val="tx1"/>
                </a:solidFill>
                <a:latin typeface="Lato"/>
                <a:ea typeface="Lato"/>
                <a:cs typeface="Lato"/>
                <a:sym typeface="Lato"/>
              </a:rPr>
              <a:t>Related work by others conducting research in this area </a:t>
            </a:r>
            <a:endParaRPr b="1" dirty="0">
              <a:solidFill>
                <a:schemeClr val="tx1"/>
              </a:solidFill>
            </a:endParaRPr>
          </a:p>
        </p:txBody>
      </p:sp>
      <p:sp>
        <p:nvSpPr>
          <p:cNvPr id="124" name="Google Shape;124;p6"/>
          <p:cNvSpPr txBox="1">
            <a:spLocks noGrp="1"/>
          </p:cNvSpPr>
          <p:nvPr>
            <p:ph idx="1"/>
          </p:nvPr>
        </p:nvSpPr>
        <p:spPr>
          <a:xfrm>
            <a:off x="1338287" y="1896176"/>
            <a:ext cx="9413132" cy="3743225"/>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Clr>
                <a:schemeClr val="dk1"/>
              </a:buClr>
              <a:buNone/>
            </a:pPr>
            <a:r>
              <a:rPr lang="en-US" sz="1800" b="1" dirty="0">
                <a:solidFill>
                  <a:srgbClr val="0D0D0D"/>
                </a:solidFill>
                <a:latin typeface="Roboto"/>
                <a:ea typeface="Roboto"/>
                <a:cs typeface="Roboto"/>
                <a:sym typeface="Roboto"/>
              </a:rPr>
              <a:t>1. "Increasing HPV vaccination coverage through provider-based interventions"</a:t>
            </a:r>
            <a:r>
              <a:rPr lang="en-US" sz="1800" dirty="0">
                <a:solidFill>
                  <a:srgbClr val="0D0D0D"/>
                </a:solidFill>
                <a:latin typeface="Roboto"/>
                <a:ea typeface="Roboto"/>
                <a:cs typeface="Roboto"/>
                <a:sym typeface="Roboto"/>
              </a:rPr>
              <a:t> by </a:t>
            </a:r>
            <a:r>
              <a:rPr lang="en-US" sz="1800" dirty="0" err="1">
                <a:solidFill>
                  <a:srgbClr val="0D0D0D"/>
                </a:solidFill>
                <a:latin typeface="Roboto"/>
                <a:ea typeface="Roboto"/>
                <a:cs typeface="Roboto"/>
                <a:sym typeface="Roboto"/>
              </a:rPr>
              <a:t>Gilkey</a:t>
            </a:r>
            <a:r>
              <a:rPr lang="en-US" sz="1800" dirty="0">
                <a:solidFill>
                  <a:srgbClr val="0D0D0D"/>
                </a:solidFill>
                <a:latin typeface="Roboto"/>
                <a:ea typeface="Roboto"/>
                <a:cs typeface="Roboto"/>
                <a:sym typeface="Roboto"/>
              </a:rPr>
              <a:t> et al. This study explores the effectiveness of provider-based interventions, such as reminders and recalls, in improving HPV vaccination rates among adolescents. It compares different strategies and their impact on vaccination coverage.</a:t>
            </a:r>
            <a:endParaRPr sz="1200" dirty="0">
              <a:solidFill>
                <a:schemeClr val="dk1"/>
              </a:solidFill>
            </a:endParaRPr>
          </a:p>
          <a:p>
            <a:pPr marL="0" lvl="0" indent="0" algn="l" rtl="0">
              <a:lnSpc>
                <a:spcPct val="100000"/>
              </a:lnSpc>
              <a:spcBef>
                <a:spcPts val="0"/>
              </a:spcBef>
              <a:spcAft>
                <a:spcPts val="0"/>
              </a:spcAft>
              <a:buClr>
                <a:schemeClr val="dk1"/>
              </a:buClr>
              <a:buNone/>
            </a:pPr>
            <a:r>
              <a:rPr lang="en-US" sz="1200" dirty="0">
                <a:solidFill>
                  <a:schemeClr val="dk1"/>
                </a:solidFill>
              </a:rPr>
              <a:t/>
            </a:r>
            <a:br>
              <a:rPr lang="en-US" sz="1200" dirty="0">
                <a:solidFill>
                  <a:schemeClr val="dk1"/>
                </a:solidFill>
              </a:rPr>
            </a:br>
            <a:endParaRPr sz="1200" dirty="0">
              <a:solidFill>
                <a:schemeClr val="dk1"/>
              </a:solidFill>
            </a:endParaRPr>
          </a:p>
          <a:p>
            <a:pPr marL="0" lvl="0" indent="0" algn="l" rtl="0">
              <a:lnSpc>
                <a:spcPct val="100000"/>
              </a:lnSpc>
              <a:spcBef>
                <a:spcPts val="0"/>
              </a:spcBef>
              <a:spcAft>
                <a:spcPts val="0"/>
              </a:spcAft>
              <a:buClr>
                <a:schemeClr val="dk1"/>
              </a:buClr>
              <a:buNone/>
            </a:pPr>
            <a:endParaRPr sz="1200" dirty="0">
              <a:solidFill>
                <a:schemeClr val="dk1"/>
              </a:solidFill>
            </a:endParaRPr>
          </a:p>
          <a:p>
            <a:pPr marL="0" lvl="0" indent="0" algn="l" rtl="0">
              <a:lnSpc>
                <a:spcPct val="100000"/>
              </a:lnSpc>
              <a:spcBef>
                <a:spcPts val="0"/>
              </a:spcBef>
              <a:spcAft>
                <a:spcPts val="0"/>
              </a:spcAft>
              <a:buClr>
                <a:schemeClr val="dk1"/>
              </a:buClr>
              <a:buNone/>
            </a:pPr>
            <a:r>
              <a:rPr lang="en-US" sz="1800" b="1" dirty="0">
                <a:solidFill>
                  <a:srgbClr val="0D0D0D"/>
                </a:solidFill>
                <a:latin typeface="Roboto"/>
                <a:ea typeface="Roboto"/>
                <a:cs typeface="Roboto"/>
                <a:sym typeface="Roboto"/>
              </a:rPr>
              <a:t>2. "Implementing HPV vaccination policy in school-based health centers: A qualitative study"</a:t>
            </a:r>
            <a:r>
              <a:rPr lang="en-US" sz="1800" dirty="0">
                <a:solidFill>
                  <a:srgbClr val="0D0D0D"/>
                </a:solidFill>
                <a:latin typeface="Roboto"/>
                <a:ea typeface="Roboto"/>
                <a:cs typeface="Roboto"/>
                <a:sym typeface="Roboto"/>
              </a:rPr>
              <a:t> by Adams et al. This qualitative study investigates the implementation of HPV vaccination policies in school-based health centers. It explores challenges and facilitators to integrate HPV vaccination into routine healthcare services provided at schools.</a:t>
            </a:r>
            <a:endParaRPr sz="1200" dirty="0">
              <a:solidFill>
                <a:schemeClr val="dk1"/>
              </a:solidFill>
            </a:endParaRPr>
          </a:p>
          <a:p>
            <a:pPr marL="0" lvl="0" indent="0" algn="l" rtl="0">
              <a:lnSpc>
                <a:spcPct val="100000"/>
              </a:lnSpc>
              <a:spcBef>
                <a:spcPts val="0"/>
              </a:spcBef>
              <a:spcAft>
                <a:spcPts val="0"/>
              </a:spcAft>
              <a:buClr>
                <a:schemeClr val="dk1"/>
              </a:buClr>
              <a:buNone/>
            </a:pPr>
            <a:r>
              <a:rPr lang="en-US" sz="1200" dirty="0">
                <a:solidFill>
                  <a:schemeClr val="dk1"/>
                </a:solidFill>
              </a:rPr>
              <a:t/>
            </a:r>
            <a:br>
              <a:rPr lang="en-US" sz="1200" dirty="0">
                <a:solidFill>
                  <a:schemeClr val="dk1"/>
                </a:solidFill>
              </a:rPr>
            </a:br>
            <a:endParaRPr sz="1200" dirty="0">
              <a:solidFill>
                <a:schemeClr val="dk1"/>
              </a:solidFill>
            </a:endParaRPr>
          </a:p>
          <a:p>
            <a:pPr marL="0" lvl="0" indent="0" algn="l" rtl="0">
              <a:lnSpc>
                <a:spcPct val="100000"/>
              </a:lnSpc>
              <a:spcBef>
                <a:spcPts val="0"/>
              </a:spcBef>
              <a:spcAft>
                <a:spcPts val="0"/>
              </a:spcAft>
              <a:buClr>
                <a:schemeClr val="dk1"/>
              </a:buClr>
              <a:buNone/>
            </a:pPr>
            <a:r>
              <a:rPr lang="en-US" sz="1800" b="1" dirty="0">
                <a:solidFill>
                  <a:srgbClr val="0D0D0D"/>
                </a:solidFill>
                <a:latin typeface="Roboto"/>
                <a:ea typeface="Roboto"/>
                <a:cs typeface="Roboto"/>
                <a:sym typeface="Roboto"/>
              </a:rPr>
              <a:t>3."The role of school-based health centers in promoting HPV vaccination: A systematic review"</a:t>
            </a:r>
            <a:r>
              <a:rPr lang="en-US" sz="1800" dirty="0">
                <a:solidFill>
                  <a:srgbClr val="0D0D0D"/>
                </a:solidFill>
                <a:latin typeface="Roboto"/>
                <a:ea typeface="Roboto"/>
                <a:cs typeface="Roboto"/>
                <a:sym typeface="Roboto"/>
              </a:rPr>
              <a:t> by Patel et al. This systematic review evaluates the effectiveness of school-based health centers in promoting HPV vaccination uptake. It synthesizes evidence from various studies to assess the impact of different interventions implemented in school settings.</a:t>
            </a:r>
            <a:endParaRPr sz="1200" dirty="0">
              <a:solidFill>
                <a:schemeClr val="dk1"/>
              </a:solidFill>
            </a:endParaRPr>
          </a:p>
          <a:p>
            <a:pPr marL="0" lvl="0" indent="0" algn="l" rtl="0">
              <a:lnSpc>
                <a:spcPct val="100000"/>
              </a:lnSpc>
              <a:spcBef>
                <a:spcPts val="0"/>
              </a:spcBef>
              <a:spcAft>
                <a:spcPts val="0"/>
              </a:spcAft>
              <a:buClr>
                <a:schemeClr val="dk1"/>
              </a:buClr>
              <a:buFont typeface="Arial"/>
              <a:buNone/>
            </a:pPr>
            <a:endParaRPr sz="1800" b="1" dirty="0">
              <a:solidFill>
                <a:srgbClr val="0D0D0D"/>
              </a:solidFill>
              <a:latin typeface="Roboto"/>
              <a:ea typeface="Roboto"/>
              <a:cs typeface="Roboto"/>
              <a:sym typeface="Roboto"/>
            </a:endParaRPr>
          </a:p>
        </p:txBody>
      </p:sp>
      <p:pic>
        <p:nvPicPr>
          <p:cNvPr id="125" name="Google Shape;125;p6"/>
          <p:cNvPicPr preferRelativeResize="0"/>
          <p:nvPr/>
        </p:nvPicPr>
        <p:blipFill>
          <a:blip r:embed="rId3">
            <a:alphaModFix/>
          </a:blip>
          <a:stretch>
            <a:fillRect/>
          </a:stretch>
        </p:blipFill>
        <p:spPr>
          <a:xfrm>
            <a:off x="0" y="5496026"/>
            <a:ext cx="1982804" cy="885814"/>
          </a:xfrm>
          <a:prstGeom prst="rect">
            <a:avLst/>
          </a:prstGeom>
          <a:noFill/>
          <a:ln>
            <a:noFill/>
          </a:ln>
        </p:spPr>
      </p:pic>
      <p:pic>
        <p:nvPicPr>
          <p:cNvPr id="3" name="Picture 2"/>
          <p:cNvPicPr>
            <a:picLocks noChangeAspect="1"/>
          </p:cNvPicPr>
          <p:nvPr/>
        </p:nvPicPr>
        <p:blipFill>
          <a:blip r:embed="rId4"/>
          <a:stretch>
            <a:fillRect/>
          </a:stretch>
        </p:blipFill>
        <p:spPr>
          <a:xfrm>
            <a:off x="9692640" y="9034"/>
            <a:ext cx="2424112" cy="104974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7"/>
          <p:cNvSpPr txBox="1">
            <a:spLocks noGrp="1"/>
          </p:cNvSpPr>
          <p:nvPr>
            <p:ph type="title"/>
          </p:nvPr>
        </p:nvSpPr>
        <p:spPr>
          <a:xfrm>
            <a:off x="1923650" y="-251600"/>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2D3B45"/>
              </a:buClr>
              <a:buSzPts val="4400"/>
              <a:buFont typeface="Lato"/>
              <a:buNone/>
            </a:pPr>
            <a:r>
              <a:rPr lang="en-US" b="1" i="0" dirty="0">
                <a:solidFill>
                  <a:schemeClr val="tx1"/>
                </a:solidFill>
                <a:latin typeface="Lato"/>
                <a:ea typeface="Lato"/>
                <a:cs typeface="Lato"/>
                <a:sym typeface="Lato"/>
              </a:rPr>
              <a:t>Opportunities for new areas of research</a:t>
            </a:r>
            <a:endParaRPr b="1" dirty="0">
              <a:solidFill>
                <a:schemeClr val="tx1"/>
              </a:solidFill>
            </a:endParaRPr>
          </a:p>
        </p:txBody>
      </p:sp>
      <p:sp>
        <p:nvSpPr>
          <p:cNvPr id="132" name="Google Shape;132;p7"/>
          <p:cNvSpPr txBox="1">
            <a:spLocks noGrp="1"/>
          </p:cNvSpPr>
          <p:nvPr>
            <p:ph idx="1"/>
          </p:nvPr>
        </p:nvSpPr>
        <p:spPr>
          <a:xfrm>
            <a:off x="4880008" y="2193596"/>
            <a:ext cx="7238198" cy="3668189"/>
          </a:xfrm>
          <a:prstGeom prst="rect">
            <a:avLst/>
          </a:prstGeom>
          <a:noFill/>
          <a:ln>
            <a:noFill/>
          </a:ln>
        </p:spPr>
        <p:txBody>
          <a:bodyPr spcFirstLastPara="1" wrap="square" lIns="91425" tIns="45700" rIns="91425" bIns="45700" anchor="t" anchorCtr="0">
            <a:normAutofit/>
          </a:bodyPr>
          <a:lstStyle/>
          <a:p>
            <a:pPr marL="457200" lvl="0" indent="-412750" algn="l" rtl="0">
              <a:lnSpc>
                <a:spcPct val="90000"/>
              </a:lnSpc>
              <a:spcBef>
                <a:spcPts val="0"/>
              </a:spcBef>
              <a:spcAft>
                <a:spcPts val="0"/>
              </a:spcAft>
              <a:buSzPts val="2900"/>
              <a:buChar char="●"/>
            </a:pPr>
            <a:r>
              <a:rPr lang="en-US" sz="3500" dirty="0"/>
              <a:t>Policy Evaluation</a:t>
            </a:r>
            <a:endParaRPr sz="3500" dirty="0"/>
          </a:p>
          <a:p>
            <a:pPr marL="457200" lvl="0" indent="-412750" algn="l" rtl="0">
              <a:lnSpc>
                <a:spcPct val="90000"/>
              </a:lnSpc>
              <a:spcBef>
                <a:spcPts val="0"/>
              </a:spcBef>
              <a:spcAft>
                <a:spcPts val="0"/>
              </a:spcAft>
              <a:buSzPts val="2900"/>
              <a:buChar char="●"/>
            </a:pPr>
            <a:r>
              <a:rPr lang="en-US" sz="3500" dirty="0"/>
              <a:t>Addressing vaccine inequity</a:t>
            </a:r>
            <a:endParaRPr sz="3500" dirty="0"/>
          </a:p>
          <a:p>
            <a:pPr marL="457200" lvl="0" indent="-412750" algn="l" rtl="0">
              <a:lnSpc>
                <a:spcPct val="90000"/>
              </a:lnSpc>
              <a:spcBef>
                <a:spcPts val="0"/>
              </a:spcBef>
              <a:spcAft>
                <a:spcPts val="0"/>
              </a:spcAft>
              <a:buSzPts val="2900"/>
              <a:buChar char="●"/>
            </a:pPr>
            <a:r>
              <a:rPr lang="en-US" sz="3500" dirty="0"/>
              <a:t>School Based Health </a:t>
            </a:r>
            <a:r>
              <a:rPr lang="en-US" sz="3500" dirty="0" smtClean="0"/>
              <a:t>Centers</a:t>
            </a:r>
            <a:endParaRPr sz="3500" dirty="0"/>
          </a:p>
          <a:p>
            <a:pPr marL="457200" lvl="0" indent="-412750" algn="l" rtl="0">
              <a:lnSpc>
                <a:spcPct val="90000"/>
              </a:lnSpc>
              <a:spcBef>
                <a:spcPts val="0"/>
              </a:spcBef>
              <a:spcAft>
                <a:spcPts val="0"/>
              </a:spcAft>
              <a:buSzPts val="2900"/>
              <a:buChar char="●"/>
            </a:pPr>
            <a:r>
              <a:rPr lang="en-US" sz="3500" dirty="0"/>
              <a:t>Parent and </a:t>
            </a:r>
            <a:r>
              <a:rPr lang="en-US" sz="3500" dirty="0" smtClean="0"/>
              <a:t>Community Engagement</a:t>
            </a:r>
            <a:endParaRPr sz="3500" dirty="0"/>
          </a:p>
          <a:p>
            <a:pPr marL="457200" lvl="0" indent="-412750" algn="l" rtl="0">
              <a:lnSpc>
                <a:spcPct val="90000"/>
              </a:lnSpc>
              <a:spcBef>
                <a:spcPts val="0"/>
              </a:spcBef>
              <a:spcAft>
                <a:spcPts val="0"/>
              </a:spcAft>
              <a:buSzPts val="2900"/>
              <a:buChar char="●"/>
            </a:pPr>
            <a:r>
              <a:rPr lang="en-US" sz="3500" dirty="0"/>
              <a:t>Long Term impacts</a:t>
            </a:r>
            <a:endParaRPr sz="3500" dirty="0"/>
          </a:p>
        </p:txBody>
      </p:sp>
      <p:pic>
        <p:nvPicPr>
          <p:cNvPr id="133" name="Google Shape;133;p7"/>
          <p:cNvPicPr preferRelativeResize="0"/>
          <p:nvPr/>
        </p:nvPicPr>
        <p:blipFill>
          <a:blip r:embed="rId3">
            <a:alphaModFix/>
          </a:blip>
          <a:stretch>
            <a:fillRect/>
          </a:stretch>
        </p:blipFill>
        <p:spPr>
          <a:xfrm>
            <a:off x="1024300" y="1944303"/>
            <a:ext cx="3855708" cy="385010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idx="1"/>
          </p:nvPr>
        </p:nvSpPr>
        <p:spPr>
          <a:xfrm>
            <a:off x="135556" y="1843155"/>
            <a:ext cx="11353800" cy="4432517"/>
          </a:xfrm>
          <a:prstGeom prst="rect">
            <a:avLst/>
          </a:prstGeom>
          <a:noFill/>
          <a:ln>
            <a:noFill/>
          </a:ln>
        </p:spPr>
        <p:txBody>
          <a:bodyPr spcFirstLastPara="1" wrap="square" lIns="91425" tIns="45700" rIns="91425" bIns="45700" anchor="t" anchorCtr="0">
            <a:noAutofit/>
          </a:bodyPr>
          <a:lstStyle/>
          <a:p>
            <a:pPr marL="457200" lvl="0" indent="-393700" algn="just" rtl="0">
              <a:lnSpc>
                <a:spcPct val="150000"/>
              </a:lnSpc>
              <a:spcBef>
                <a:spcPts val="0"/>
              </a:spcBef>
              <a:spcAft>
                <a:spcPts val="0"/>
              </a:spcAft>
              <a:buSzPts val="2600"/>
              <a:buAutoNum type="arabicPeriod"/>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Enactment of a nationwide policy that mandates schools to have HPV vaccination requirement during admission.</a:t>
            </a:r>
            <a:endParaRPr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914400" lvl="0" indent="-393700" algn="just" rtl="0">
              <a:lnSpc>
                <a:spcPct val="150000"/>
              </a:lnSpc>
              <a:spcBef>
                <a:spcPts val="0"/>
              </a:spcBef>
              <a:spcAft>
                <a:spcPts val="0"/>
              </a:spcAft>
              <a:buSzPts val="2600"/>
              <a:buChar cha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The Federal government should allocate a substantial amount of funding to facilitate HPV vaccine manufacturing and distribution to schools.</a:t>
            </a:r>
            <a:endParaRPr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914400" lvl="0" indent="-393700" algn="just" rtl="0">
              <a:lnSpc>
                <a:spcPct val="150000"/>
              </a:lnSpc>
              <a:spcBef>
                <a:spcPts val="0"/>
              </a:spcBef>
              <a:spcAft>
                <a:spcPts val="0"/>
              </a:spcAft>
              <a:buSzPts val="2600"/>
              <a:buChar char="●"/>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Conducting campaigns targeted at students, parents and educator to    increase awareness of the impacts of HPV vaccination and addressing myths and misconceptions about the vaccine.</a:t>
            </a:r>
            <a:endParaRPr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457200" lvl="0" indent="0" algn="just" rtl="0">
              <a:lnSpc>
                <a:spcPct val="150000"/>
              </a:lnSpc>
              <a:spcBef>
                <a:spcPts val="0"/>
              </a:spcBef>
              <a:spcAft>
                <a:spcPts val="0"/>
              </a:spcAft>
              <a:buNone/>
            </a:pPr>
            <a:endParaRPr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39" name="Google Shape;139;p8"/>
          <p:cNvPicPr preferRelativeResize="0"/>
          <p:nvPr/>
        </p:nvPicPr>
        <p:blipFill>
          <a:blip r:embed="rId3">
            <a:alphaModFix/>
          </a:blip>
          <a:stretch>
            <a:fillRect/>
          </a:stretch>
        </p:blipFill>
        <p:spPr>
          <a:xfrm>
            <a:off x="4076800" y="0"/>
            <a:ext cx="5291049" cy="16699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49</TotalTime>
  <Words>1100</Words>
  <Application>Microsoft Office PowerPoint</Application>
  <PresentationFormat>Widescreen</PresentationFormat>
  <Paragraphs>124</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Times New Roman</vt:lpstr>
      <vt:lpstr>Arial</vt:lpstr>
      <vt:lpstr>Calibri Light</vt:lpstr>
      <vt:lpstr>Algerian</vt:lpstr>
      <vt:lpstr>Tahoma</vt:lpstr>
      <vt:lpstr>Play</vt:lpstr>
      <vt:lpstr>Roboto</vt:lpstr>
      <vt:lpstr>Lato</vt:lpstr>
      <vt:lpstr>Calibri</vt:lpstr>
      <vt:lpstr>Retrospect</vt:lpstr>
      <vt:lpstr>Optimizing HPV Vaccination Coverage Through Targeted School Health  Policies in the United States.</vt:lpstr>
      <vt:lpstr>INTRODUCTION</vt:lpstr>
      <vt:lpstr>PowerPoint Presentation</vt:lpstr>
      <vt:lpstr>PowerPoint Presentation</vt:lpstr>
      <vt:lpstr>Impact to the Population/Public Health Field</vt:lpstr>
      <vt:lpstr>Challenges associated with the chosen research area topic</vt:lpstr>
      <vt:lpstr>Related work by others conducting research in this area </vt:lpstr>
      <vt:lpstr>Opportunities for new areas of research</vt:lpstr>
      <vt:lpstr>PowerPoint Presentation</vt:lpstr>
      <vt:lpstr>Overall assessment and conclusion of this topic </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HPV Vaccination Coverage Through Targeted School Health  Policies in the United States.</dc:title>
  <dc:creator>awiti obote</dc:creator>
  <cp:lastModifiedBy>Microsoft account</cp:lastModifiedBy>
  <cp:revision>18</cp:revision>
  <dcterms:created xsi:type="dcterms:W3CDTF">2024-04-07T16:57:42Z</dcterms:created>
  <dcterms:modified xsi:type="dcterms:W3CDTF">2024-04-17T21:50:36Z</dcterms:modified>
</cp:coreProperties>
</file>